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436" r:id="rId5"/>
    <p:sldId id="324" r:id="rId6"/>
    <p:sldId id="461" r:id="rId7"/>
    <p:sldId id="462" r:id="rId8"/>
    <p:sldId id="463" r:id="rId9"/>
    <p:sldId id="485" r:id="rId10"/>
    <p:sldId id="486" r:id="rId11"/>
    <p:sldId id="487" r:id="rId12"/>
    <p:sldId id="488" r:id="rId13"/>
    <p:sldId id="489" r:id="rId14"/>
    <p:sldId id="490" r:id="rId15"/>
    <p:sldId id="491" r:id="rId16"/>
    <p:sldId id="492" r:id="rId17"/>
    <p:sldId id="493" r:id="rId18"/>
    <p:sldId id="494" r:id="rId19"/>
    <p:sldId id="495" r:id="rId20"/>
    <p:sldId id="496" r:id="rId21"/>
    <p:sldId id="497" r:id="rId22"/>
    <p:sldId id="498" r:id="rId23"/>
    <p:sldId id="499" r:id="rId24"/>
    <p:sldId id="500" r:id="rId25"/>
    <p:sldId id="501" r:id="rId26"/>
    <p:sldId id="502" r:id="rId27"/>
    <p:sldId id="503" r:id="rId28"/>
    <p:sldId id="504" r:id="rId29"/>
    <p:sldId id="505" r:id="rId30"/>
    <p:sldId id="506" r:id="rId31"/>
    <p:sldId id="507" r:id="rId32"/>
    <p:sldId id="508" r:id="rId33"/>
    <p:sldId id="510" r:id="rId34"/>
    <p:sldId id="511" r:id="rId35"/>
    <p:sldId id="512" r:id="rId36"/>
    <p:sldId id="513" r:id="rId37"/>
    <p:sldId id="514" r:id="rId38"/>
    <p:sldId id="515" r:id="rId39"/>
    <p:sldId id="460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information" id="{B40674FB-1804-EB44-B54D-5E84592726E5}">
          <p14:sldIdLst/>
        </p14:section>
        <p14:section name="Example slides for free use" id="{6CD5D1A6-A275-B741-942C-05F553779052}">
          <p14:sldIdLst>
            <p14:sldId id="436"/>
            <p14:sldId id="324"/>
            <p14:sldId id="461"/>
            <p14:sldId id="462"/>
            <p14:sldId id="463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10"/>
            <p14:sldId id="511"/>
            <p14:sldId id="512"/>
            <p14:sldId id="513"/>
            <p14:sldId id="514"/>
            <p14:sldId id="515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Wisnia" initials="SW" lastIdx="1" clrIdx="0">
    <p:extLst>
      <p:ext uri="{19B8F6BF-5375-455C-9EA6-DF929625EA0E}">
        <p15:presenceInfo xmlns:p15="http://schemas.microsoft.com/office/powerpoint/2012/main" userId="4cce30e4be9e83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D41"/>
    <a:srgbClr val="F4FBF5"/>
    <a:srgbClr val="FDECEA"/>
    <a:srgbClr val="FEF6F6"/>
    <a:srgbClr val="E8F5E9"/>
    <a:srgbClr val="63F96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9" autoAdjust="0"/>
    <p:restoredTop sz="85153" autoAdjust="0"/>
  </p:normalViewPr>
  <p:slideViewPr>
    <p:cSldViewPr snapToGrid="0">
      <p:cViewPr varScale="1">
        <p:scale>
          <a:sx n="52" d="100"/>
          <a:sy n="52" d="100"/>
        </p:scale>
        <p:origin x="127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0A7C5F-2EEE-4F65-9F73-C513DE47E27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620CC3-0CA6-4B79-98C3-92C5627F0E8F}">
      <dgm:prSet phldrT="[Text]" phldr="0"/>
      <dgm:spPr/>
      <dgm:t>
        <a:bodyPr/>
        <a:lstStyle/>
        <a:p>
          <a:r>
            <a:rPr lang="en-US" dirty="0"/>
            <a:t>Files</a:t>
          </a:r>
        </a:p>
      </dgm:t>
    </dgm:pt>
    <dgm:pt modelId="{57AFFFD3-CB71-43F7-8B9B-39208381FA99}" type="parTrans" cxnId="{4FEBF5E4-B3B8-443A-9630-E9600E764119}">
      <dgm:prSet/>
      <dgm:spPr/>
      <dgm:t>
        <a:bodyPr/>
        <a:lstStyle/>
        <a:p>
          <a:endParaRPr lang="en-US"/>
        </a:p>
      </dgm:t>
    </dgm:pt>
    <dgm:pt modelId="{406D2112-2EF2-46B2-9619-9827A20F6906}" type="sibTrans" cxnId="{4FEBF5E4-B3B8-443A-9630-E9600E764119}">
      <dgm:prSet/>
      <dgm:spPr/>
      <dgm:t>
        <a:bodyPr/>
        <a:lstStyle/>
        <a:p>
          <a:endParaRPr lang="en-US"/>
        </a:p>
      </dgm:t>
    </dgm:pt>
    <dgm:pt modelId="{74F1F363-3BA2-451F-96DD-DD8CC5887F06}">
      <dgm:prSet phldrT="[Text]" phldr="0"/>
      <dgm:spPr/>
      <dgm:t>
        <a:bodyPr/>
        <a:lstStyle/>
        <a:p>
          <a:r>
            <a:rPr lang="en-US" dirty="0"/>
            <a:t>Text</a:t>
          </a:r>
        </a:p>
      </dgm:t>
    </dgm:pt>
    <dgm:pt modelId="{0EF75C5D-12DE-48EA-AD81-4CA794B5B761}" type="parTrans" cxnId="{F828035C-5ED2-4492-B43D-CC06E5128005}">
      <dgm:prSet/>
      <dgm:spPr/>
      <dgm:t>
        <a:bodyPr/>
        <a:lstStyle/>
        <a:p>
          <a:endParaRPr lang="en-US"/>
        </a:p>
      </dgm:t>
    </dgm:pt>
    <dgm:pt modelId="{E000F447-4B39-4E91-8F1E-23B6ADF0730F}" type="sibTrans" cxnId="{F828035C-5ED2-4492-B43D-CC06E5128005}">
      <dgm:prSet/>
      <dgm:spPr/>
      <dgm:t>
        <a:bodyPr/>
        <a:lstStyle/>
        <a:p>
          <a:endParaRPr lang="en-US"/>
        </a:p>
      </dgm:t>
    </dgm:pt>
    <dgm:pt modelId="{F6C7D26F-A42B-4A25-B420-B40EC4445C07}">
      <dgm:prSet phldrT="[Text]" phldr="0"/>
      <dgm:spPr/>
      <dgm:t>
        <a:bodyPr/>
        <a:lstStyle/>
        <a:p>
          <a:r>
            <a:rPr lang="en-US"/>
            <a:t>Binary</a:t>
          </a:r>
          <a:endParaRPr lang="en-US" dirty="0"/>
        </a:p>
      </dgm:t>
    </dgm:pt>
    <dgm:pt modelId="{8C4028B3-39DF-423A-A378-925ADA0D82CC}" type="parTrans" cxnId="{7C4FD8A6-2DC3-4327-B99E-FCA88E69B3DB}">
      <dgm:prSet/>
      <dgm:spPr/>
      <dgm:t>
        <a:bodyPr/>
        <a:lstStyle/>
        <a:p>
          <a:endParaRPr lang="en-US"/>
        </a:p>
      </dgm:t>
    </dgm:pt>
    <dgm:pt modelId="{3B6D3869-831C-44D6-B387-709A516A11FC}" type="sibTrans" cxnId="{7C4FD8A6-2DC3-4327-B99E-FCA88E69B3DB}">
      <dgm:prSet/>
      <dgm:spPr/>
      <dgm:t>
        <a:bodyPr/>
        <a:lstStyle/>
        <a:p>
          <a:endParaRPr lang="en-US"/>
        </a:p>
      </dgm:t>
    </dgm:pt>
    <dgm:pt modelId="{565A5B16-D955-42BB-B331-2B2F62662C81}" type="pres">
      <dgm:prSet presAssocID="{970A7C5F-2EEE-4F65-9F73-C513DE47E27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93E9FB-7F7B-4856-B523-771775A5B199}" type="pres">
      <dgm:prSet presAssocID="{56620CC3-0CA6-4B79-98C3-92C5627F0E8F}" presName="hierRoot1" presStyleCnt="0"/>
      <dgm:spPr/>
    </dgm:pt>
    <dgm:pt modelId="{B871C693-71EB-4D1C-B912-BE21BC4F6902}" type="pres">
      <dgm:prSet presAssocID="{56620CC3-0CA6-4B79-98C3-92C5627F0E8F}" presName="composite" presStyleCnt="0"/>
      <dgm:spPr/>
    </dgm:pt>
    <dgm:pt modelId="{3F0E770E-E9BF-4718-8FC7-F0290919DB40}" type="pres">
      <dgm:prSet presAssocID="{56620CC3-0CA6-4B79-98C3-92C5627F0E8F}" presName="background" presStyleLbl="node0" presStyleIdx="0" presStyleCnt="1"/>
      <dgm:spPr/>
    </dgm:pt>
    <dgm:pt modelId="{17400468-BDE2-4AA2-99C3-AFB72DAF4E92}" type="pres">
      <dgm:prSet presAssocID="{56620CC3-0CA6-4B79-98C3-92C5627F0E8F}" presName="text" presStyleLbl="fgAcc0" presStyleIdx="0" presStyleCnt="1">
        <dgm:presLayoutVars>
          <dgm:chPref val="3"/>
        </dgm:presLayoutVars>
      </dgm:prSet>
      <dgm:spPr/>
    </dgm:pt>
    <dgm:pt modelId="{5D62A253-426B-4EE9-A2FF-9BC66C83A397}" type="pres">
      <dgm:prSet presAssocID="{56620CC3-0CA6-4B79-98C3-92C5627F0E8F}" presName="hierChild2" presStyleCnt="0"/>
      <dgm:spPr/>
    </dgm:pt>
    <dgm:pt modelId="{4E146423-B783-4FF2-841B-96E568A65887}" type="pres">
      <dgm:prSet presAssocID="{0EF75C5D-12DE-48EA-AD81-4CA794B5B761}" presName="Name10" presStyleLbl="parChTrans1D2" presStyleIdx="0" presStyleCnt="2"/>
      <dgm:spPr/>
    </dgm:pt>
    <dgm:pt modelId="{1DF0E293-CF21-4CA5-B2EF-076DBEF0F36A}" type="pres">
      <dgm:prSet presAssocID="{74F1F363-3BA2-451F-96DD-DD8CC5887F06}" presName="hierRoot2" presStyleCnt="0"/>
      <dgm:spPr/>
    </dgm:pt>
    <dgm:pt modelId="{F9D4362C-54B2-482A-AC48-E87738E8330F}" type="pres">
      <dgm:prSet presAssocID="{74F1F363-3BA2-451F-96DD-DD8CC5887F06}" presName="composite2" presStyleCnt="0"/>
      <dgm:spPr/>
    </dgm:pt>
    <dgm:pt modelId="{0E1CFB59-22A6-498A-9CC5-1B791F0DBA0E}" type="pres">
      <dgm:prSet presAssocID="{74F1F363-3BA2-451F-96DD-DD8CC5887F06}" presName="background2" presStyleLbl="node2" presStyleIdx="0" presStyleCnt="2"/>
      <dgm:spPr/>
    </dgm:pt>
    <dgm:pt modelId="{CCD07F06-5D57-4131-A473-A04360F14F3D}" type="pres">
      <dgm:prSet presAssocID="{74F1F363-3BA2-451F-96DD-DD8CC5887F06}" presName="text2" presStyleLbl="fgAcc2" presStyleIdx="0" presStyleCnt="2">
        <dgm:presLayoutVars>
          <dgm:chPref val="3"/>
        </dgm:presLayoutVars>
      </dgm:prSet>
      <dgm:spPr/>
    </dgm:pt>
    <dgm:pt modelId="{0891ACA2-8C59-4C4C-B5D2-FD8CE11318E1}" type="pres">
      <dgm:prSet presAssocID="{74F1F363-3BA2-451F-96DD-DD8CC5887F06}" presName="hierChild3" presStyleCnt="0"/>
      <dgm:spPr/>
    </dgm:pt>
    <dgm:pt modelId="{96F0DA3E-38A4-46EB-8DD2-3D6C71483014}" type="pres">
      <dgm:prSet presAssocID="{8C4028B3-39DF-423A-A378-925ADA0D82CC}" presName="Name10" presStyleLbl="parChTrans1D2" presStyleIdx="1" presStyleCnt="2"/>
      <dgm:spPr/>
    </dgm:pt>
    <dgm:pt modelId="{B291990D-FD38-4F85-BEAB-A6C4E545BAE0}" type="pres">
      <dgm:prSet presAssocID="{F6C7D26F-A42B-4A25-B420-B40EC4445C07}" presName="hierRoot2" presStyleCnt="0"/>
      <dgm:spPr/>
    </dgm:pt>
    <dgm:pt modelId="{0BE211B6-238A-4200-9EC6-599FBE56389C}" type="pres">
      <dgm:prSet presAssocID="{F6C7D26F-A42B-4A25-B420-B40EC4445C07}" presName="composite2" presStyleCnt="0"/>
      <dgm:spPr/>
    </dgm:pt>
    <dgm:pt modelId="{CD4DB804-1910-4ED8-8940-AE1CE0363018}" type="pres">
      <dgm:prSet presAssocID="{F6C7D26F-A42B-4A25-B420-B40EC4445C07}" presName="background2" presStyleLbl="node2" presStyleIdx="1" presStyleCnt="2"/>
      <dgm:spPr/>
    </dgm:pt>
    <dgm:pt modelId="{3DB9C970-DE51-4237-93D9-7F7611478AE2}" type="pres">
      <dgm:prSet presAssocID="{F6C7D26F-A42B-4A25-B420-B40EC4445C07}" presName="text2" presStyleLbl="fgAcc2" presStyleIdx="1" presStyleCnt="2">
        <dgm:presLayoutVars>
          <dgm:chPref val="3"/>
        </dgm:presLayoutVars>
      </dgm:prSet>
      <dgm:spPr/>
    </dgm:pt>
    <dgm:pt modelId="{92C00EC7-FC71-41C6-90B7-BD711E5D4098}" type="pres">
      <dgm:prSet presAssocID="{F6C7D26F-A42B-4A25-B420-B40EC4445C07}" presName="hierChild3" presStyleCnt="0"/>
      <dgm:spPr/>
    </dgm:pt>
  </dgm:ptLst>
  <dgm:cxnLst>
    <dgm:cxn modelId="{F828035C-5ED2-4492-B43D-CC06E5128005}" srcId="{56620CC3-0CA6-4B79-98C3-92C5627F0E8F}" destId="{74F1F363-3BA2-451F-96DD-DD8CC5887F06}" srcOrd="0" destOrd="0" parTransId="{0EF75C5D-12DE-48EA-AD81-4CA794B5B761}" sibTransId="{E000F447-4B39-4E91-8F1E-23B6ADF0730F}"/>
    <dgm:cxn modelId="{BFF5FF68-8E74-4CBE-A83E-A30AED50087D}" type="presOf" srcId="{970A7C5F-2EEE-4F65-9F73-C513DE47E27A}" destId="{565A5B16-D955-42BB-B331-2B2F62662C81}" srcOrd="0" destOrd="0" presId="urn:microsoft.com/office/officeart/2005/8/layout/hierarchy1"/>
    <dgm:cxn modelId="{8028B26A-E442-4D19-A023-2D0FF8ED1C9B}" type="presOf" srcId="{8C4028B3-39DF-423A-A378-925ADA0D82CC}" destId="{96F0DA3E-38A4-46EB-8DD2-3D6C71483014}" srcOrd="0" destOrd="0" presId="urn:microsoft.com/office/officeart/2005/8/layout/hierarchy1"/>
    <dgm:cxn modelId="{A222A2A4-EBA1-4F7A-887D-D0FA2B45BBE3}" type="presOf" srcId="{74F1F363-3BA2-451F-96DD-DD8CC5887F06}" destId="{CCD07F06-5D57-4131-A473-A04360F14F3D}" srcOrd="0" destOrd="0" presId="urn:microsoft.com/office/officeart/2005/8/layout/hierarchy1"/>
    <dgm:cxn modelId="{7C4FD8A6-2DC3-4327-B99E-FCA88E69B3DB}" srcId="{56620CC3-0CA6-4B79-98C3-92C5627F0E8F}" destId="{F6C7D26F-A42B-4A25-B420-B40EC4445C07}" srcOrd="1" destOrd="0" parTransId="{8C4028B3-39DF-423A-A378-925ADA0D82CC}" sibTransId="{3B6D3869-831C-44D6-B387-709A516A11FC}"/>
    <dgm:cxn modelId="{47C3EDA6-655B-4C57-B9D7-2F12330757C2}" type="presOf" srcId="{F6C7D26F-A42B-4A25-B420-B40EC4445C07}" destId="{3DB9C970-DE51-4237-93D9-7F7611478AE2}" srcOrd="0" destOrd="0" presId="urn:microsoft.com/office/officeart/2005/8/layout/hierarchy1"/>
    <dgm:cxn modelId="{8AE2F6A7-9978-4C2D-B871-60C5AD08AEDE}" type="presOf" srcId="{0EF75C5D-12DE-48EA-AD81-4CA794B5B761}" destId="{4E146423-B783-4FF2-841B-96E568A65887}" srcOrd="0" destOrd="0" presId="urn:microsoft.com/office/officeart/2005/8/layout/hierarchy1"/>
    <dgm:cxn modelId="{27F91DB9-A2B1-4266-A5B6-AE8E3280D992}" type="presOf" srcId="{56620CC3-0CA6-4B79-98C3-92C5627F0E8F}" destId="{17400468-BDE2-4AA2-99C3-AFB72DAF4E92}" srcOrd="0" destOrd="0" presId="urn:microsoft.com/office/officeart/2005/8/layout/hierarchy1"/>
    <dgm:cxn modelId="{4FEBF5E4-B3B8-443A-9630-E9600E764119}" srcId="{970A7C5F-2EEE-4F65-9F73-C513DE47E27A}" destId="{56620CC3-0CA6-4B79-98C3-92C5627F0E8F}" srcOrd="0" destOrd="0" parTransId="{57AFFFD3-CB71-43F7-8B9B-39208381FA99}" sibTransId="{406D2112-2EF2-46B2-9619-9827A20F6906}"/>
    <dgm:cxn modelId="{76CB21C8-DAE4-47B6-B420-7F0A5AB02D46}" type="presParOf" srcId="{565A5B16-D955-42BB-B331-2B2F62662C81}" destId="{AD93E9FB-7F7B-4856-B523-771775A5B199}" srcOrd="0" destOrd="0" presId="urn:microsoft.com/office/officeart/2005/8/layout/hierarchy1"/>
    <dgm:cxn modelId="{5E220445-CC19-4E3F-ABB9-FA2009903679}" type="presParOf" srcId="{AD93E9FB-7F7B-4856-B523-771775A5B199}" destId="{B871C693-71EB-4D1C-B912-BE21BC4F6902}" srcOrd="0" destOrd="0" presId="urn:microsoft.com/office/officeart/2005/8/layout/hierarchy1"/>
    <dgm:cxn modelId="{B6FF5C12-7A22-45FB-904D-4885DC857B2D}" type="presParOf" srcId="{B871C693-71EB-4D1C-B912-BE21BC4F6902}" destId="{3F0E770E-E9BF-4718-8FC7-F0290919DB40}" srcOrd="0" destOrd="0" presId="urn:microsoft.com/office/officeart/2005/8/layout/hierarchy1"/>
    <dgm:cxn modelId="{2BF1A893-8EA5-4F3C-A76C-317D95488C1A}" type="presParOf" srcId="{B871C693-71EB-4D1C-B912-BE21BC4F6902}" destId="{17400468-BDE2-4AA2-99C3-AFB72DAF4E92}" srcOrd="1" destOrd="0" presId="urn:microsoft.com/office/officeart/2005/8/layout/hierarchy1"/>
    <dgm:cxn modelId="{B77D4E01-226A-40EA-A431-F6185BB152DA}" type="presParOf" srcId="{AD93E9FB-7F7B-4856-B523-771775A5B199}" destId="{5D62A253-426B-4EE9-A2FF-9BC66C83A397}" srcOrd="1" destOrd="0" presId="urn:microsoft.com/office/officeart/2005/8/layout/hierarchy1"/>
    <dgm:cxn modelId="{65B95FAB-D4D9-414D-A696-BA9E2922CDA2}" type="presParOf" srcId="{5D62A253-426B-4EE9-A2FF-9BC66C83A397}" destId="{4E146423-B783-4FF2-841B-96E568A65887}" srcOrd="0" destOrd="0" presId="urn:microsoft.com/office/officeart/2005/8/layout/hierarchy1"/>
    <dgm:cxn modelId="{A95E21CF-30CB-4FE9-B6F1-C19B080EF314}" type="presParOf" srcId="{5D62A253-426B-4EE9-A2FF-9BC66C83A397}" destId="{1DF0E293-CF21-4CA5-B2EF-076DBEF0F36A}" srcOrd="1" destOrd="0" presId="urn:microsoft.com/office/officeart/2005/8/layout/hierarchy1"/>
    <dgm:cxn modelId="{4DF37F23-BFD7-465C-B641-C663E2C35C70}" type="presParOf" srcId="{1DF0E293-CF21-4CA5-B2EF-076DBEF0F36A}" destId="{F9D4362C-54B2-482A-AC48-E87738E8330F}" srcOrd="0" destOrd="0" presId="urn:microsoft.com/office/officeart/2005/8/layout/hierarchy1"/>
    <dgm:cxn modelId="{620425CF-B837-49CF-AEE5-021F0B62B11E}" type="presParOf" srcId="{F9D4362C-54B2-482A-AC48-E87738E8330F}" destId="{0E1CFB59-22A6-498A-9CC5-1B791F0DBA0E}" srcOrd="0" destOrd="0" presId="urn:microsoft.com/office/officeart/2005/8/layout/hierarchy1"/>
    <dgm:cxn modelId="{E7CFA5E8-9B4A-49F3-8E66-1F4C33CB2E99}" type="presParOf" srcId="{F9D4362C-54B2-482A-AC48-E87738E8330F}" destId="{CCD07F06-5D57-4131-A473-A04360F14F3D}" srcOrd="1" destOrd="0" presId="urn:microsoft.com/office/officeart/2005/8/layout/hierarchy1"/>
    <dgm:cxn modelId="{9A6F5C10-7F4F-44A9-A238-D8204B5E4751}" type="presParOf" srcId="{1DF0E293-CF21-4CA5-B2EF-076DBEF0F36A}" destId="{0891ACA2-8C59-4C4C-B5D2-FD8CE11318E1}" srcOrd="1" destOrd="0" presId="urn:microsoft.com/office/officeart/2005/8/layout/hierarchy1"/>
    <dgm:cxn modelId="{4D120D1D-F545-4015-B7C0-602915EA8CAA}" type="presParOf" srcId="{5D62A253-426B-4EE9-A2FF-9BC66C83A397}" destId="{96F0DA3E-38A4-46EB-8DD2-3D6C71483014}" srcOrd="2" destOrd="0" presId="urn:microsoft.com/office/officeart/2005/8/layout/hierarchy1"/>
    <dgm:cxn modelId="{BB8134E8-A9F4-49EC-A763-B657791948AF}" type="presParOf" srcId="{5D62A253-426B-4EE9-A2FF-9BC66C83A397}" destId="{B291990D-FD38-4F85-BEAB-A6C4E545BAE0}" srcOrd="3" destOrd="0" presId="urn:microsoft.com/office/officeart/2005/8/layout/hierarchy1"/>
    <dgm:cxn modelId="{800B836E-F4C8-4150-9911-08E9446370C0}" type="presParOf" srcId="{B291990D-FD38-4F85-BEAB-A6C4E545BAE0}" destId="{0BE211B6-238A-4200-9EC6-599FBE56389C}" srcOrd="0" destOrd="0" presId="urn:microsoft.com/office/officeart/2005/8/layout/hierarchy1"/>
    <dgm:cxn modelId="{68AC16E7-BCDA-4C07-B733-CDED205AE492}" type="presParOf" srcId="{0BE211B6-238A-4200-9EC6-599FBE56389C}" destId="{CD4DB804-1910-4ED8-8940-AE1CE0363018}" srcOrd="0" destOrd="0" presId="urn:microsoft.com/office/officeart/2005/8/layout/hierarchy1"/>
    <dgm:cxn modelId="{CB1213E7-17A6-43F3-B2DE-FF6E7699EB44}" type="presParOf" srcId="{0BE211B6-238A-4200-9EC6-599FBE56389C}" destId="{3DB9C970-DE51-4237-93D9-7F7611478AE2}" srcOrd="1" destOrd="0" presId="urn:microsoft.com/office/officeart/2005/8/layout/hierarchy1"/>
    <dgm:cxn modelId="{54CB9A73-C4E9-4C77-AA21-598B71C6A2DF}" type="presParOf" srcId="{B291990D-FD38-4F85-BEAB-A6C4E545BAE0}" destId="{92C00EC7-FC71-41C6-90B7-BD711E5D40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0DA3E-38A4-46EB-8DD2-3D6C71483014}">
      <dsp:nvSpPr>
        <dsp:cNvPr id="0" name=""/>
        <dsp:cNvSpPr/>
      </dsp:nvSpPr>
      <dsp:spPr>
        <a:xfrm>
          <a:off x="1584648" y="855792"/>
          <a:ext cx="822668" cy="391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806"/>
              </a:lnTo>
              <a:lnTo>
                <a:pt x="822668" y="266806"/>
              </a:lnTo>
              <a:lnTo>
                <a:pt x="822668" y="39151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46423-B783-4FF2-841B-96E568A65887}">
      <dsp:nvSpPr>
        <dsp:cNvPr id="0" name=""/>
        <dsp:cNvSpPr/>
      </dsp:nvSpPr>
      <dsp:spPr>
        <a:xfrm>
          <a:off x="761979" y="855792"/>
          <a:ext cx="822668" cy="391515"/>
        </a:xfrm>
        <a:custGeom>
          <a:avLst/>
          <a:gdLst/>
          <a:ahLst/>
          <a:cxnLst/>
          <a:rect l="0" t="0" r="0" b="0"/>
          <a:pathLst>
            <a:path>
              <a:moveTo>
                <a:pt x="822668" y="0"/>
              </a:moveTo>
              <a:lnTo>
                <a:pt x="822668" y="266806"/>
              </a:lnTo>
              <a:lnTo>
                <a:pt x="0" y="266806"/>
              </a:lnTo>
              <a:lnTo>
                <a:pt x="0" y="39151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E770E-E9BF-4718-8FC7-F0290919DB40}">
      <dsp:nvSpPr>
        <dsp:cNvPr id="0" name=""/>
        <dsp:cNvSpPr/>
      </dsp:nvSpPr>
      <dsp:spPr>
        <a:xfrm>
          <a:off x="911555" y="964"/>
          <a:ext cx="1346185" cy="8548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00468-BDE2-4AA2-99C3-AFB72DAF4E92}">
      <dsp:nvSpPr>
        <dsp:cNvPr id="0" name=""/>
        <dsp:cNvSpPr/>
      </dsp:nvSpPr>
      <dsp:spPr>
        <a:xfrm>
          <a:off x="1061131" y="143062"/>
          <a:ext cx="1346185" cy="854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Files</a:t>
          </a:r>
        </a:p>
      </dsp:txBody>
      <dsp:txXfrm>
        <a:off x="1086168" y="168099"/>
        <a:ext cx="1296111" cy="804753"/>
      </dsp:txXfrm>
    </dsp:sp>
    <dsp:sp modelId="{0E1CFB59-22A6-498A-9CC5-1B791F0DBA0E}">
      <dsp:nvSpPr>
        <dsp:cNvPr id="0" name=""/>
        <dsp:cNvSpPr/>
      </dsp:nvSpPr>
      <dsp:spPr>
        <a:xfrm>
          <a:off x="88886" y="1247308"/>
          <a:ext cx="1346185" cy="8548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07F06-5D57-4131-A473-A04360F14F3D}">
      <dsp:nvSpPr>
        <dsp:cNvPr id="0" name=""/>
        <dsp:cNvSpPr/>
      </dsp:nvSpPr>
      <dsp:spPr>
        <a:xfrm>
          <a:off x="238462" y="1389405"/>
          <a:ext cx="1346185" cy="854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Text</a:t>
          </a:r>
        </a:p>
      </dsp:txBody>
      <dsp:txXfrm>
        <a:off x="263499" y="1414442"/>
        <a:ext cx="1296111" cy="804753"/>
      </dsp:txXfrm>
    </dsp:sp>
    <dsp:sp modelId="{CD4DB804-1910-4ED8-8940-AE1CE0363018}">
      <dsp:nvSpPr>
        <dsp:cNvPr id="0" name=""/>
        <dsp:cNvSpPr/>
      </dsp:nvSpPr>
      <dsp:spPr>
        <a:xfrm>
          <a:off x="1734224" y="1247308"/>
          <a:ext cx="1346185" cy="8548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9C970-DE51-4237-93D9-7F7611478AE2}">
      <dsp:nvSpPr>
        <dsp:cNvPr id="0" name=""/>
        <dsp:cNvSpPr/>
      </dsp:nvSpPr>
      <dsp:spPr>
        <a:xfrm>
          <a:off x="1883800" y="1389405"/>
          <a:ext cx="1346185" cy="854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Binary</a:t>
          </a:r>
          <a:endParaRPr lang="en-US" sz="3200" kern="1200" dirty="0"/>
        </a:p>
      </dsp:txBody>
      <dsp:txXfrm>
        <a:off x="1908837" y="1414442"/>
        <a:ext cx="1296111" cy="804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E471F1A-4B75-761F-DDF9-03F05026C6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51A69-3DE5-FD91-09BB-C58BA9B161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01A88-1362-48E7-819A-B8DA6735514F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4EB7BE-5B01-37C0-0600-0EC5135C82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F73D7F-3993-C320-7847-BA2F69B2A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A8B1C-AAAB-4E7E-92AA-987C106B372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7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72701-2F08-C245-9EA4-5106B960BE8B}" type="datetimeFigureOut">
              <a:rPr lang="de-DE" smtClean="0"/>
              <a:t>25.11.2025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9B241-E77C-B541-A915-756C703A1E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7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405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3C81-83AE-8913-B47A-E47C2DEA4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E4473-F706-558D-FE1C-B300D93C3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BE1A2-6A17-C378-23CD-E19659037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85A00-641E-A034-9EB7-242F5C7BF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43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DA595-E7A3-FDCC-836A-B5314ACF9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82588-D755-CBC2-147E-95D6AB2AE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A833B-9CBB-CF0E-80E7-772D6E957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3B85C-85FC-A71E-A1F2-A8CBBECAD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614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1403D-7F9C-DC0D-48C0-7E49CA5A1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0A72E-E00D-B981-B0B3-01E218B7B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F3D901-DDBF-0B59-69F4-8AD8187E7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32B70-AD33-8097-7D9C-2CC220D30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3391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0956-41B2-AF8A-8602-50B0C0FF1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3DC2-5DDB-DE93-210C-05E20F2D8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4353E-8BCF-5E6B-18CF-03FD99702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CF16B-B531-CEF7-C228-D4F1DD176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792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D0BE2-CAD6-72AA-BEE3-687FB9F0E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3DE33-6177-0719-0199-6AF9801AC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86D48C-5A32-C2FD-09BB-B37CEEAEF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77392-5299-BF68-E1CA-B7A001660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7467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5FD3-0255-77FB-02FD-50418D541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96E75-ADFF-88BA-2F26-1766B5171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6562F-836B-B2DC-B032-67E53C8F9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4C52-C91B-0160-4B93-809E493AB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435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57D9C-7985-2022-5F1F-F7A3BFE30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2C782-1303-CF82-4494-28A9CA5AA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D514C-0A4F-C320-2DCC-83FD8514C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BE766-0085-DBAF-9527-CBCFEF06A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492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7750-69EA-7893-C28D-BB33FB47B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9AFA8-DFBB-B4D8-BF96-5CC22795E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17E54D-02FE-8B60-D7B0-77AAAF2C3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17DFE-6276-BC52-4C24-99B036046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990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3DD6E-B253-9536-28BC-8FA11C46C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15B1C-8540-F3FF-BC61-5CB25EBBD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57362-94AD-A4F4-90D6-1B9281717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7D4A7-213D-A991-88DC-569447886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167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6502D-F1E2-93D8-1A2C-471BBFC41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3C926-5CC5-AAC7-66DB-A24B04724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19032-C183-A1BA-6133-5A73B0A7B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BC596-303D-A302-9610-5CE5212C7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22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27B3B-B304-0A2F-53D8-C30B6EE13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11062-A92B-55D0-514F-60B49EA5A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FE503-FA70-C1AC-5843-3D65F20FE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39EFD-AE7C-04B6-C83C-DD73211E9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770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E155C-FC9A-A995-ADF4-B0CC7DF4E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1F71A-7AEA-FCE7-803F-6696C431B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D75780-B608-0238-8387-471BA72B1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F9192-3C3C-D6F5-D843-35839866CD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6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1AC39-60FD-AC35-9E8D-D45E632CD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F5B39-0E5B-EFED-0752-42F9122D3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AD83F-6C33-FEAE-E991-812FEA267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89F76-999D-3475-733B-091D4F45A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68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5A0CB-8A2D-B8FC-9832-C97134218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C4AA3-E11A-82AF-2831-1783E529A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55AA1-5E0C-45B5-79EC-53C57DC03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276A9-F193-3FCB-A9A7-77087660A1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662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C405E-5C91-8260-D20C-44D1DA8D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2648D-978E-6BF2-0A5B-C7F631B6B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E0E6F-0383-4996-9039-834C0FBB0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2618D-B39E-512B-1D63-3F83954733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039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EE6BF-561E-6D60-EFB9-5AAAADF3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DCE58-5B07-396B-A727-5E0E9E703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13C8D8-9563-DD10-FF72-4A10A9F98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A1A59-4FDE-2542-7F26-E59DBDD42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100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12CAE-15B4-6637-8781-6939BCA9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5A0AF-5EB6-E9DF-545C-CC2457683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A00B-273A-521A-4761-8C13BF8CA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C524-83B0-7284-2229-FD97B0B71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463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FCA2F-A279-1AC1-AFEC-81170310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690FF-5078-1FEC-2DB2-F7D785DCB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F56D4-FAFE-89D1-8002-862881E02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ABC6A-0F1F-CB9E-7BF4-761D97446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028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15F-B8DD-16C8-2981-FC003779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7A675-D775-723A-8548-175ECB408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7F40B-EEA2-8D34-DDD5-3AA64EF2A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98EDF-B545-944C-F7AD-F363B936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213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3E73D-856F-B8CC-AA0C-943C00AC9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8C9CB-5D0C-0979-875D-29D78ED1D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51C0A-95B9-50AA-A921-E5BFCC590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EA30F-7BDD-C293-26FE-C8AEF5292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464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89D12-D19E-D8F2-463F-D4F2503F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68613-9420-1D5C-83EB-B13260F35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77615-709A-55D7-ACE6-68A474C67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84BB6-3095-1A15-D7B8-C46AB3F42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67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C786-D9C3-C313-2AAE-79798D8DF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90696-BE28-02E8-0262-AE01FB951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ECFBA-3E31-0F26-111F-35FC969C4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46FF0-ADC8-6B71-4B4D-DB509EC5A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984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66D9-A40C-60ED-B5E9-4A3535F43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8816D6-D557-BD99-7D9D-E34DC4BB3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90BAA-4EE4-91FB-3F71-39BE72E82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89863-AD21-E8F9-E2DB-EF404CAB4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877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77F98-DA8F-6782-9DA5-A9FE225E3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1DE4C0-D2FB-04F3-DEA2-319992B4A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A6B50-CB0A-BC8A-3599-9F5F7287E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CFD9C-BC5C-93E6-3582-DDF6E9015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688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ACD19-E53A-3F9B-058F-DD322AE7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20FE5D-4047-0F0E-3045-102D81985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7814C-56A4-1E31-0EDD-EDAAC4E91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1BA0D-9144-04F3-005C-581BE622E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07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0D271-8A42-6E06-49E3-CD858F6A1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FDA1E-471B-A883-8F2C-72527B803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282EE-527E-3ABD-A301-E26CA3D46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0CB22-DB4F-0149-F2E8-E46AB7FC4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192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C4C26-A312-3A59-4565-DACC72005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BB949-2978-ADA0-DC98-2DC2B95D5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62A37-746E-57CD-2264-150D0F777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50B2A-6CC8-3CE2-D19B-3186A63EE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3771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5C4C3-57FF-3849-35F7-CC3A98082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A92E09-4A18-49CC-9AA4-21918577D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86F8D2-962D-EECF-B4C8-0552D0264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A974-B758-0DF2-21A4-675858603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5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B1745-22C1-B75C-2E68-00E3EEB5E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A0A1B-E139-ED7E-3CBA-E19829FD2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B3B8C-1837-14EE-B900-101F32E0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933D-45BB-6778-7F41-C625724A2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57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213F-89C2-C226-B91D-F1E4420E1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41016A-ADEA-8203-85A5-A9A9B5B41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D590F-D7FC-CED3-994A-F64AFE41B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E3DA9-A456-5DBA-E7CC-C85071F46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294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D52BD-81DB-B2C2-ABFF-61220A37D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3DAE2-4117-1182-E8F3-C55B4EA76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95E11-F394-8B25-22E8-39F50524C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52C44-E8FA-9B64-3361-3ED6907DA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435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0F057-BAB1-2104-06CE-F2331A9AD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AA4D4-9881-F074-D038-5205EDF6A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617E97-9034-CA64-F078-79B5050F0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44F21-6DFE-7523-EB11-BA93EF481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367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681A-5C04-8CF6-3373-54DCA0C63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6D0E0-5408-5817-D3B9-5428644A7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D221CD-EB04-2F10-0BF9-1546B2163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6B675-7BED-AF07-1025-28281C11D5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05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F56C5516-50F4-8039-87F6-E9A902DAF9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514350" indent="-514350">
              <a:buClr>
                <a:schemeClr val="accent5"/>
              </a:buClr>
              <a:buFont typeface="+mj-lt"/>
              <a:buAutoNum type="arabicParenBoth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95325" indent="-514350">
              <a:buClr>
                <a:schemeClr val="accent5"/>
              </a:buClr>
              <a:buFont typeface="+mj-lt"/>
              <a:buAutoNum type="arabicParenBoth"/>
              <a:defRPr sz="2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876300" indent="-514350">
              <a:buClr>
                <a:schemeClr val="accent5"/>
              </a:buClr>
              <a:buFont typeface="+mj-lt"/>
              <a:buAutoNum type="arabicParenBoth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542925" indent="0">
              <a:buClr>
                <a:schemeClr val="accent5"/>
              </a:buClr>
              <a:buFont typeface="+mj-lt"/>
              <a:buAutoNum type="arabicParenBoth"/>
              <a:defRPr sz="2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/>
            </a:lvl5pPr>
          </a:lstStyle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1000125" marR="0" lvl="3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Symbol" pitchFamily="2" charset="2"/>
              <a:buChar char="-"/>
              <a:tabLst/>
              <a:defRPr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19150" lvl="2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8ED1F9-C71D-5712-F4CF-529A911DB9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9E513A2-C5DA-EAC8-553E-59905613E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</p:spTree>
    <p:extLst>
      <p:ext uri="{BB962C8B-B14F-4D97-AF65-F5344CB8AC3E}">
        <p14:creationId xmlns:p14="http://schemas.microsoft.com/office/powerpoint/2010/main" val="31639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DDC90C45-9382-185A-2864-6DADCAEE3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3DB24E1E-DA72-C595-D5DB-A96FD054A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7B09614-4668-2D62-5731-7CF6E8A5C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75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2FB8ED-0A23-CF1A-4BC0-AB880EB45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688" y="1020763"/>
            <a:ext cx="11350625" cy="5113337"/>
          </a:xfrm>
        </p:spPr>
        <p:txBody>
          <a:bodyPr/>
          <a:lstStyle>
            <a:lvl1pPr>
              <a:defRPr sz="1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73058B-6C8D-7F31-26AD-7AED69AC6E23}"/>
              </a:ext>
            </a:extLst>
          </p:cNvPr>
          <p:cNvSpPr txBox="1"/>
          <p:nvPr userDrawn="1"/>
        </p:nvSpPr>
        <p:spPr>
          <a:xfrm>
            <a:off x="420688" y="337551"/>
            <a:ext cx="3483980" cy="3888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SOURCES</a:t>
            </a:r>
            <a:endParaRPr lang="de-DE" b="1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410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19850" y="1363436"/>
            <a:ext cx="5772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850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1BD0BA-EBC4-A9E9-A5E6-E57E90FD8778}"/>
              </a:ext>
            </a:extLst>
          </p:cNvPr>
          <p:cNvSpPr txBox="1"/>
          <p:nvPr userDrawn="1"/>
        </p:nvSpPr>
        <p:spPr>
          <a:xfrm>
            <a:off x="7097486" y="114300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2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499"/>
            <a:ext cx="5342333" cy="3188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342437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09B7C4A-477B-D43F-E038-A690128A31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5342333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62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5104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535115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79474A8-F77E-1229-4A6B-D3EE621DC98A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280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s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7" y="403485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9201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782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6CB3AF1B-6405-8BF8-F8E1-5702301099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0687" y="3692012"/>
            <a:ext cx="5380704" cy="244208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2214016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361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83A27FF-5350-ECF8-2159-6E6A6BF8835A}"/>
              </a:ext>
            </a:extLst>
          </p:cNvPr>
          <p:cNvSpPr/>
          <p:nvPr userDrawn="1"/>
        </p:nvSpPr>
        <p:spPr>
          <a:xfrm>
            <a:off x="2648746" y="1074615"/>
            <a:ext cx="924689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1C97CA0C-CD2E-7EC4-82FA-76ED71BE3F05}"/>
              </a:ext>
            </a:extLst>
          </p:cNvPr>
          <p:cNvSpPr/>
          <p:nvPr userDrawn="1"/>
        </p:nvSpPr>
        <p:spPr>
          <a:xfrm>
            <a:off x="2128117" y="2006220"/>
            <a:ext cx="1965949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0EA07E66-D08F-B663-88B0-5485C347DEF2}"/>
              </a:ext>
            </a:extLst>
          </p:cNvPr>
          <p:cNvSpPr/>
          <p:nvPr userDrawn="1"/>
        </p:nvSpPr>
        <p:spPr>
          <a:xfrm>
            <a:off x="1579036" y="3043449"/>
            <a:ext cx="3081087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30EE489-3A16-CA84-4A2A-D040AEBFCFDD}"/>
              </a:ext>
            </a:extLst>
          </p:cNvPr>
          <p:cNvSpPr/>
          <p:nvPr userDrawn="1"/>
        </p:nvSpPr>
        <p:spPr>
          <a:xfrm>
            <a:off x="1016083" y="4073855"/>
            <a:ext cx="4206995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Freihandform 16">
            <a:extLst>
              <a:ext uri="{FF2B5EF4-FFF2-40B4-BE49-F238E27FC236}">
                <a16:creationId xmlns:a16="http://schemas.microsoft.com/office/drawing/2014/main" id="{0F91192C-0781-9AEA-E80F-4C64DB89D5AE}"/>
              </a:ext>
            </a:extLst>
          </p:cNvPr>
          <p:cNvSpPr/>
          <p:nvPr userDrawn="1"/>
        </p:nvSpPr>
        <p:spPr>
          <a:xfrm>
            <a:off x="429229" y="5124734"/>
            <a:ext cx="5380704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89A5DAB6-E550-DB86-83DA-54E06860F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8745" y="2006218"/>
            <a:ext cx="924689" cy="92767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7564438-71EB-0568-123E-E1B4E7A1DD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5329" y="3043447"/>
            <a:ext cx="2037923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18914E49-3983-EF23-6F17-2C8496F37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965" y="4082006"/>
            <a:ext cx="3156048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E55FB587-BC5F-AC86-F716-36388EDFFE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907" y="5130089"/>
            <a:ext cx="4289069" cy="929517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</a:t>
            </a:r>
          </a:p>
          <a:p>
            <a:pPr lvl="0"/>
            <a:r>
              <a:rPr lang="en-US" noProof="0" dirty="0"/>
              <a:t>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99047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meration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4FF24E1F-E1A4-19C1-AC48-7A473CA2B41B}"/>
              </a:ext>
            </a:extLst>
          </p:cNvPr>
          <p:cNvSpPr/>
          <p:nvPr userDrawn="1"/>
        </p:nvSpPr>
        <p:spPr>
          <a:xfrm>
            <a:off x="409434" y="1153236"/>
            <a:ext cx="5374178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EB769ECC-47FB-0C49-63BB-807F2BD5BF14}"/>
              </a:ext>
            </a:extLst>
          </p:cNvPr>
          <p:cNvSpPr/>
          <p:nvPr userDrawn="1"/>
        </p:nvSpPr>
        <p:spPr>
          <a:xfrm>
            <a:off x="402609" y="2088107"/>
            <a:ext cx="537459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24A9F86C-0EB8-8E7D-8796-8746BF2155F8}"/>
              </a:ext>
            </a:extLst>
          </p:cNvPr>
          <p:cNvSpPr/>
          <p:nvPr userDrawn="1"/>
        </p:nvSpPr>
        <p:spPr>
          <a:xfrm>
            <a:off x="416257" y="3104865"/>
            <a:ext cx="5380704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7A01D4FC-F6D1-3FF3-34FA-BEDE06EFE102}"/>
              </a:ext>
            </a:extLst>
          </p:cNvPr>
          <p:cNvSpPr/>
          <p:nvPr userDrawn="1"/>
        </p:nvSpPr>
        <p:spPr>
          <a:xfrm>
            <a:off x="402610" y="4087503"/>
            <a:ext cx="5374178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41D70094-123F-3E0D-8BF2-C5E68029E659}"/>
              </a:ext>
            </a:extLst>
          </p:cNvPr>
          <p:cNvSpPr/>
          <p:nvPr userDrawn="1"/>
        </p:nvSpPr>
        <p:spPr>
          <a:xfrm>
            <a:off x="395786" y="5049672"/>
            <a:ext cx="5374944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33729A2-9CD2-B063-F1A4-39B1342D5B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5" y="115252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F6A81C9C-B91B-4FE6-EA67-D943D42D55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5" y="407474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94E50E37-546F-A717-CD49-2467F483A7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257" y="3111142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B7E1A109-1DC8-EBA6-DCA7-2CB00AC696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57" y="2099729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C5FE966-CFFB-5648-BC72-E0BFE0C31E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2609" y="5044624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19838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unitvide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9E8992B-8BC6-E70D-1094-302C5F33DA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550040"/>
            <a:ext cx="7615006" cy="726024"/>
          </a:xfrm>
          <a:solidFill>
            <a:schemeClr val="bg1"/>
          </a:solidFill>
          <a:ln>
            <a:noFill/>
          </a:ln>
        </p:spPr>
        <p:txBody>
          <a:bodyPr vert="horz" wrap="squar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The Title of the course is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108FFC0-EDAA-CB5C-D222-6021642A3E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334759"/>
            <a:ext cx="4237479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Second line Text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66AB510-F9CA-2C6F-0973-05B5F778AF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3902"/>
            <a:ext cx="723697" cy="277443"/>
          </a:xfrm>
          <a:solidFill>
            <a:schemeClr val="tx1"/>
          </a:solidFill>
          <a:ln>
            <a:noFill/>
          </a:ln>
        </p:spPr>
        <p:txBody>
          <a:bodyPr vert="horz" wrap="none" lIns="108000" tIns="0" rIns="108000" bIns="36000" rtlCol="0" anchor="ctr">
            <a:spAutoFit/>
          </a:bodyPr>
          <a:lstStyle>
            <a:lvl1pPr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Unit 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50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0" y="0"/>
            <a:ext cx="12192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915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8747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89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717143-72E4-39DA-8D81-98D8958CC3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3533794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1B730672-EE94-608D-697D-2FB3CD41493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24338" y="1363436"/>
            <a:ext cx="7967662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8D7BE979-5CA8-74FF-3C32-894DAC5EB4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4337" y="1020592"/>
            <a:ext cx="7546661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6476A93-FA9C-C699-84E1-369AFDCCC0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82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92C23B1-69E4-F8B9-2D6B-66F5097FE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7205" y="1020592"/>
            <a:ext cx="3533794" cy="5113508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D9A286-7E3C-8496-FE05-FA9658A4DA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8" y="1020592"/>
            <a:ext cx="7546557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143D0D2-82E6-1AF0-0C69-7904D9FD08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C63035C-A3F7-5838-CB17-0EE3056BC35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8" y="1416050"/>
            <a:ext cx="7546975" cy="4718050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</p:spTree>
    <p:extLst>
      <p:ext uri="{BB962C8B-B14F-4D97-AF65-F5344CB8AC3E}">
        <p14:creationId xmlns:p14="http://schemas.microsoft.com/office/powerpoint/2010/main" val="3638911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BFFB536-738C-FB9D-6890-BE93C7EEA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0689" y="1020592"/>
            <a:ext cx="7638754" cy="5113337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84757" y="136343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4757" y="102059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8475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4757" y="3725863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4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E6C588A2-34D9-6037-60D1-2580AF2630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1020592"/>
            <a:ext cx="11350207" cy="2408407"/>
          </a:xfrm>
          <a:prstGeom prst="rect">
            <a:avLst/>
          </a:prstGeom>
        </p:spPr>
        <p:txBody>
          <a:bodyPr/>
          <a:lstStyle>
            <a:lvl1pPr algn="l">
              <a:spcBef>
                <a:spcPts val="200"/>
              </a:spcBef>
              <a:buFont typeface="Arial" panose="020B0604020202020204" pitchFamily="34" charset="0"/>
              <a:buNone/>
              <a:defRPr sz="3200"/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Inhaltsplatzhalter 13">
            <a:extLst>
              <a:ext uri="{FF2B5EF4-FFF2-40B4-BE49-F238E27FC236}">
                <a16:creationId xmlns:a16="http://schemas.microsoft.com/office/drawing/2014/main" id="{F1EE4A5E-9583-E606-2962-E68D04AC46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04413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1" name="Inhaltsplatzhalter 15">
            <a:extLst>
              <a:ext uri="{FF2B5EF4-FFF2-40B4-BE49-F238E27FC236}">
                <a16:creationId xmlns:a16="http://schemas.microsoft.com/office/drawing/2014/main" id="{4E02F85E-4461-32D8-B4BA-C175782C2D5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7788139" y="406870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3" name="Inhaltsplatzhalter 17">
            <a:extLst>
              <a:ext uri="{FF2B5EF4-FFF2-40B4-BE49-F238E27FC236}">
                <a16:creationId xmlns:a16="http://schemas.microsoft.com/office/drawing/2014/main" id="{1846BD88-21FC-08A1-F765-D9B36F648AF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068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373788-24A4-CD20-4607-847F793C8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8BA0EF94-0063-23A2-5029-9EC536F7A8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83EE0B9E-EC4C-6CA5-9975-6F393FB73E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4413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08AFFA-C12A-047C-9F47-848F2B19C3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88139" y="3612226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</p:spTree>
    <p:extLst>
      <p:ext uri="{BB962C8B-B14F-4D97-AF65-F5344CB8AC3E}">
        <p14:creationId xmlns:p14="http://schemas.microsoft.com/office/powerpoint/2010/main" val="155693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 16">
            <a:extLst>
              <a:ext uri="{FF2B5EF4-FFF2-40B4-BE49-F238E27FC236}">
                <a16:creationId xmlns:a16="http://schemas.microsoft.com/office/drawing/2014/main" id="{5C8441C9-0D8A-65CD-DC6F-202E759DC4FD}"/>
              </a:ext>
            </a:extLst>
          </p:cNvPr>
          <p:cNvSpPr/>
          <p:nvPr userDrawn="1"/>
        </p:nvSpPr>
        <p:spPr>
          <a:xfrm>
            <a:off x="0" y="0"/>
            <a:ext cx="12192000" cy="4454264"/>
          </a:xfrm>
          <a:custGeom>
            <a:avLst/>
            <a:gdLst>
              <a:gd name="connsiteX0" fmla="*/ 0 w 12192000"/>
              <a:gd name="connsiteY0" fmla="*/ 0 h 4454264"/>
              <a:gd name="connsiteX1" fmla="*/ 12192000 w 12192000"/>
              <a:gd name="connsiteY1" fmla="*/ 0 h 4454264"/>
              <a:gd name="connsiteX2" fmla="*/ 12192000 w 12192000"/>
              <a:gd name="connsiteY2" fmla="*/ 3601716 h 4454264"/>
              <a:gd name="connsiteX3" fmla="*/ 0 w 12192000"/>
              <a:gd name="connsiteY3" fmla="*/ 4454264 h 445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54264">
                <a:moveTo>
                  <a:pt x="0" y="0"/>
                </a:moveTo>
                <a:lnTo>
                  <a:pt x="12192000" y="0"/>
                </a:lnTo>
                <a:lnTo>
                  <a:pt x="12192000" y="3601716"/>
                </a:lnTo>
                <a:lnTo>
                  <a:pt x="0" y="445426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AF3A41B2-F9E1-2BB1-EA80-19E9FE78F5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3673061"/>
            <a:ext cx="3507577" cy="245983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FBF726BC-F46A-B73C-CFB3-AB4E000350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3673059"/>
            <a:ext cx="3509849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CE61D08-5F7E-C41B-7B0B-0D08E87D87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3673059"/>
            <a:ext cx="3507577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B625AB45-92A3-80D4-D6C0-95D844D02B9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10484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2" name="Textplatzhalter 22">
            <a:extLst>
              <a:ext uri="{FF2B5EF4-FFF2-40B4-BE49-F238E27FC236}">
                <a16:creationId xmlns:a16="http://schemas.microsoft.com/office/drawing/2014/main" id="{110D1CE3-F94F-6461-15C7-E4F26FB4ED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4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423B9025-9634-BCF8-EBD7-84B88BB873C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2" y="1384876"/>
            <a:ext cx="3507577" cy="1817154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9649F2C6-4261-A5B3-AAC6-73D8832451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2" y="104203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2ACA1FDA-B04B-A15B-7550-38ED6B6316E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8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74967F76-61FB-9A0E-FC6C-1F35D5B3DD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8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B7FAA8E-7B8D-C177-FD55-F50D26734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754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Quelle Text: </a:t>
            </a:r>
            <a:r>
              <a:rPr lang="en-US" dirty="0" err="1"/>
              <a:t>Autorennachname</a:t>
            </a:r>
            <a:r>
              <a:rPr lang="en-US" dirty="0"/>
              <a:t>, JJJJ, S  123 </a:t>
            </a:r>
            <a:br>
              <a:rPr lang="en-US" dirty="0"/>
            </a:br>
            <a:r>
              <a:rPr lang="en-US" dirty="0"/>
              <a:t>Quelle </a:t>
            </a:r>
            <a:r>
              <a:rPr lang="en-US" dirty="0" err="1"/>
              <a:t>Abbildung</a:t>
            </a:r>
            <a:r>
              <a:rPr lang="en-US" dirty="0"/>
              <a:t>: </a:t>
            </a:r>
            <a:r>
              <a:rPr lang="en-US" dirty="0" err="1"/>
              <a:t>Autorennachname</a:t>
            </a:r>
            <a:r>
              <a:rPr lang="en-US" dirty="0"/>
              <a:t>, JJJJ </a:t>
            </a:r>
            <a:endParaRPr lang="de-DE" sz="800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2101234-D127-70A6-6CBF-7A16E4D1D9F6}"/>
              </a:ext>
            </a:extLst>
          </p:cNvPr>
          <p:cNvSpPr/>
          <p:nvPr userDrawn="1"/>
        </p:nvSpPr>
        <p:spPr>
          <a:xfrm>
            <a:off x="0" y="3213099"/>
            <a:ext cx="12192000" cy="3644901"/>
          </a:xfrm>
          <a:custGeom>
            <a:avLst/>
            <a:gdLst>
              <a:gd name="connsiteX0" fmla="*/ 12192000 w 12192000"/>
              <a:gd name="connsiteY0" fmla="*/ 0 h 3227627"/>
              <a:gd name="connsiteX1" fmla="*/ 12192000 w 12192000"/>
              <a:gd name="connsiteY1" fmla="*/ 3227627 h 3227627"/>
              <a:gd name="connsiteX2" fmla="*/ 0 w 12192000"/>
              <a:gd name="connsiteY2" fmla="*/ 3227627 h 3227627"/>
              <a:gd name="connsiteX3" fmla="*/ 0 w 12192000"/>
              <a:gd name="connsiteY3" fmla="*/ 852548 h 322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7627">
                <a:moveTo>
                  <a:pt x="12192000" y="0"/>
                </a:moveTo>
                <a:lnTo>
                  <a:pt x="12192000" y="3227627"/>
                </a:lnTo>
                <a:lnTo>
                  <a:pt x="0" y="3227627"/>
                </a:lnTo>
                <a:lnTo>
                  <a:pt x="0" y="8525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BD336AED-2DF0-396C-3763-F4D037CC2D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4267385"/>
            <a:ext cx="3507577" cy="1865513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20B61CFF-E459-B35A-ED41-0535389A8A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4267384"/>
            <a:ext cx="3509849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26CD0A30-3FF2-9E7C-CB0F-CAD8A44136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4267384"/>
            <a:ext cx="3507577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35734A3B-87D5-9187-A92A-E75E8E5298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10483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883A9B4B-C007-E085-D659-36C0EF2BF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3" y="102059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C1D6674-4A72-D6F7-47A5-96BDE2BCD61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1" y="1363435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686FEB57-BADD-E131-1F38-9DC442A113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1" y="1020591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B63D3A8-2EA6-BCF7-EB27-342A0AC6381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7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09339F5D-C663-23AC-725E-DDCD4A847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7" y="1020592"/>
            <a:ext cx="3507577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0868E4B-A218-7DDF-DDE7-478CB46EE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9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D1701A68-D074-C153-D403-3F92AA5E36FA}"/>
              </a:ext>
            </a:extLst>
          </p:cNvPr>
          <p:cNvSpPr/>
          <p:nvPr userDrawn="1"/>
        </p:nvSpPr>
        <p:spPr>
          <a:xfrm>
            <a:off x="5180024" y="1074615"/>
            <a:ext cx="1971720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4ECAB265-A5E4-F42B-5F59-3C44F8FC0AAD}"/>
              </a:ext>
            </a:extLst>
          </p:cNvPr>
          <p:cNvSpPr/>
          <p:nvPr userDrawn="1"/>
        </p:nvSpPr>
        <p:spPr>
          <a:xfrm>
            <a:off x="4069882" y="2026692"/>
            <a:ext cx="4192005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CBDCC18-53C5-76E1-49C9-95389F51AA19}"/>
              </a:ext>
            </a:extLst>
          </p:cNvPr>
          <p:cNvSpPr/>
          <p:nvPr userDrawn="1"/>
        </p:nvSpPr>
        <p:spPr>
          <a:xfrm>
            <a:off x="2880974" y="3070745"/>
            <a:ext cx="6569821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C182F795-C4E6-2DBD-0F1E-8D275338DF63}"/>
              </a:ext>
            </a:extLst>
          </p:cNvPr>
          <p:cNvSpPr/>
          <p:nvPr userDrawn="1"/>
        </p:nvSpPr>
        <p:spPr>
          <a:xfrm>
            <a:off x="1680583" y="4101088"/>
            <a:ext cx="8970602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762DA5C-F222-0F56-AD45-2DB8CF48D22C}"/>
              </a:ext>
            </a:extLst>
          </p:cNvPr>
          <p:cNvSpPr/>
          <p:nvPr userDrawn="1"/>
        </p:nvSpPr>
        <p:spPr>
          <a:xfrm>
            <a:off x="429229" y="5124734"/>
            <a:ext cx="11473310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4193DA-3FD7-45C4-5AF4-86F496026F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2">
            <a:extLst>
              <a:ext uri="{FF2B5EF4-FFF2-40B4-BE49-F238E27FC236}">
                <a16:creationId xmlns:a16="http://schemas.microsoft.com/office/drawing/2014/main" id="{EA27063D-0C43-77EC-366A-B62FAFC19E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7031" y="5131659"/>
            <a:ext cx="9157706" cy="90338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4807CABE-2999-862B-6262-BA779576E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4450" y="4119058"/>
            <a:ext cx="6744561" cy="90338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497353F1-AF4B-70A6-DFF5-0D3B1470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3859" y="3083149"/>
            <a:ext cx="4393245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9E0F41D4-82EF-8AEF-D02F-CB0E360E7E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34415" y="2041783"/>
            <a:ext cx="2077656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0C6A0264-65BC-B864-85A5-645EB1AB69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017" y="1082264"/>
            <a:ext cx="1854253" cy="799495"/>
          </a:xfrm>
        </p:spPr>
        <p:txBody>
          <a:bodyPr anchor="ctr"/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949581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3" name="Halbbogen 2">
            <a:extLst>
              <a:ext uri="{FF2B5EF4-FFF2-40B4-BE49-F238E27FC236}">
                <a16:creationId xmlns:a16="http://schemas.microsoft.com/office/drawing/2014/main" id="{A833251B-5F90-DFCB-18EC-4DCFE9AD78C3}"/>
              </a:ext>
            </a:extLst>
          </p:cNvPr>
          <p:cNvSpPr/>
          <p:nvPr userDrawn="1"/>
        </p:nvSpPr>
        <p:spPr>
          <a:xfrm>
            <a:off x="-3907167" y="366353"/>
            <a:ext cx="5141866" cy="5124136"/>
          </a:xfrm>
          <a:prstGeom prst="blockArc">
            <a:avLst>
              <a:gd name="adj1" fmla="val 18900000"/>
              <a:gd name="adj2" fmla="val 2700000"/>
              <a:gd name="adj3" fmla="val 422"/>
            </a:avLst>
          </a:prstGeom>
          <a:solidFill>
            <a:schemeClr val="accent4"/>
          </a:solidFill>
          <a:ln w="3175">
            <a:solidFill>
              <a:schemeClr val="bg1">
                <a:lumMod val="50000"/>
                <a:alpha val="99000"/>
              </a:schemeClr>
            </a:solidFill>
          </a:ln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hemeClr val="accent6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DE666C6-9A9B-33DA-10FD-3E86D99AF7F3}"/>
              </a:ext>
            </a:extLst>
          </p:cNvPr>
          <p:cNvSpPr/>
          <p:nvPr userDrawn="1"/>
        </p:nvSpPr>
        <p:spPr>
          <a:xfrm>
            <a:off x="777922" y="1262418"/>
            <a:ext cx="10877266" cy="48449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Ellipse 15">
            <a:extLst>
              <a:ext uri="{FF2B5EF4-FFF2-40B4-BE49-F238E27FC236}">
                <a16:creationId xmlns:a16="http://schemas.microsoft.com/office/drawing/2014/main" id="{070CE088-48C3-CA2B-CAED-7CD6FBD19923}"/>
              </a:ext>
            </a:extLst>
          </p:cNvPr>
          <p:cNvSpPr/>
          <p:nvPr userDrawn="1"/>
        </p:nvSpPr>
        <p:spPr>
          <a:xfrm>
            <a:off x="471987" y="1204381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EE2EA8D1-2903-61BF-3DB9-6A030FDA8EEB}"/>
              </a:ext>
            </a:extLst>
          </p:cNvPr>
          <p:cNvSpPr/>
          <p:nvPr userDrawn="1"/>
        </p:nvSpPr>
        <p:spPr>
          <a:xfrm>
            <a:off x="1064525" y="1992573"/>
            <a:ext cx="10583839" cy="491320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llipse 17">
            <a:extLst>
              <a:ext uri="{FF2B5EF4-FFF2-40B4-BE49-F238E27FC236}">
                <a16:creationId xmlns:a16="http://schemas.microsoft.com/office/drawing/2014/main" id="{57B8DAFA-6566-6EC5-1469-4D62E6E3813F}"/>
              </a:ext>
            </a:extLst>
          </p:cNvPr>
          <p:cNvSpPr/>
          <p:nvPr userDrawn="1"/>
        </p:nvSpPr>
        <p:spPr>
          <a:xfrm>
            <a:off x="814056" y="1917738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210382"/>
              <a:satOff val="-10001"/>
              <a:lumOff val="-269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D7A37CC0-A109-1B93-8DD8-87DA72180EFC}"/>
              </a:ext>
            </a:extLst>
          </p:cNvPr>
          <p:cNvSpPr/>
          <p:nvPr userDrawn="1"/>
        </p:nvSpPr>
        <p:spPr>
          <a:xfrm>
            <a:off x="1221475" y="2702257"/>
            <a:ext cx="10413241" cy="477672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Ellipse 19">
            <a:extLst>
              <a:ext uri="{FF2B5EF4-FFF2-40B4-BE49-F238E27FC236}">
                <a16:creationId xmlns:a16="http://schemas.microsoft.com/office/drawing/2014/main" id="{DD195E5D-200D-9D9A-F183-0E56C185DDC0}"/>
              </a:ext>
            </a:extLst>
          </p:cNvPr>
          <p:cNvSpPr/>
          <p:nvPr userDrawn="1"/>
        </p:nvSpPr>
        <p:spPr>
          <a:xfrm>
            <a:off x="919043" y="2631094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420764"/>
              <a:satOff val="-20002"/>
              <a:lumOff val="-539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9208747-A49A-D027-FCC6-3A7B4E3C8F64}"/>
              </a:ext>
            </a:extLst>
          </p:cNvPr>
          <p:cNvSpPr/>
          <p:nvPr userDrawn="1"/>
        </p:nvSpPr>
        <p:spPr>
          <a:xfrm>
            <a:off x="1129711" y="3411940"/>
            <a:ext cx="10505005" cy="491319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Ellipse 21">
            <a:extLst>
              <a:ext uri="{FF2B5EF4-FFF2-40B4-BE49-F238E27FC236}">
                <a16:creationId xmlns:a16="http://schemas.microsoft.com/office/drawing/2014/main" id="{32750F03-85AA-F037-1D75-57B2333F946E}"/>
              </a:ext>
            </a:extLst>
          </p:cNvPr>
          <p:cNvSpPr/>
          <p:nvPr userDrawn="1"/>
        </p:nvSpPr>
        <p:spPr>
          <a:xfrm>
            <a:off x="814056" y="3344450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631145"/>
              <a:satOff val="-30004"/>
              <a:lumOff val="-808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023488A-372E-8218-0E74-104B0E91438B}"/>
              </a:ext>
            </a:extLst>
          </p:cNvPr>
          <p:cNvSpPr/>
          <p:nvPr userDrawn="1"/>
        </p:nvSpPr>
        <p:spPr>
          <a:xfrm>
            <a:off x="787641" y="4128447"/>
            <a:ext cx="10847075" cy="491998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Ellipse 23">
            <a:extLst>
              <a:ext uri="{FF2B5EF4-FFF2-40B4-BE49-F238E27FC236}">
                <a16:creationId xmlns:a16="http://schemas.microsoft.com/office/drawing/2014/main" id="{085B8D7D-8002-102C-8974-4A0518E8D1ED}"/>
              </a:ext>
            </a:extLst>
          </p:cNvPr>
          <p:cNvSpPr/>
          <p:nvPr userDrawn="1"/>
        </p:nvSpPr>
        <p:spPr>
          <a:xfrm>
            <a:off x="471987" y="4057806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841527"/>
              <a:satOff val="-40005"/>
              <a:lumOff val="-10784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1E022DBA-BD1D-DC72-5789-AAB6E45F82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6CAA2952-63DD-F4E0-ECC3-4F9BC33A5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641" y="1263847"/>
            <a:ext cx="10854776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E982D702-3B8F-9BCA-D96D-6A33DA7F8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8697" y="1997847"/>
            <a:ext cx="10573719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025384E2-0A83-1587-39E2-1636DD274C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042" y="2704291"/>
            <a:ext cx="10401619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3C25B446-39A0-E996-05C4-654698D5EA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8697" y="3420167"/>
            <a:ext cx="10552964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D117ECF-23B2-A485-A0C6-B7DC721B7D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397" y="4134435"/>
            <a:ext cx="10854776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7945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6" y="1011932"/>
            <a:ext cx="4189000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6" y="2083592"/>
            <a:ext cx="4189000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6" y="3095234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6" y="4119568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6" y="5138924"/>
            <a:ext cx="4189000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40286" y="1014832"/>
            <a:ext cx="6461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0286" y="2083593"/>
            <a:ext cx="6461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0286" y="3100213"/>
            <a:ext cx="6461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40286" y="4119568"/>
            <a:ext cx="6461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0286" y="5138924"/>
            <a:ext cx="6461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FE02A9-C84C-AED0-C7A5-46CC59957D0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954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09433" y="1153236"/>
            <a:ext cx="11238931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02609" y="2088107"/>
            <a:ext cx="1123980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6257" y="3104865"/>
            <a:ext cx="11252578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02609" y="4087503"/>
            <a:ext cx="11238931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395785" y="5049672"/>
            <a:ext cx="11240533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579AB-D51B-7081-5B56-2A0ACF45FA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71271F8E-BB11-491C-EED1-993FD01AD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91" y="1160799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DD936205-0576-C80A-9E01-D30F4E6DB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92" y="2097063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EE10306-7175-88B6-11C4-B55EEF232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104587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73F7DE20-5006-C719-8453-7645846CE4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492" y="408256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66D2317B-9274-3295-DA31-68022E840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732" y="504837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094082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7D280E4E-1DF6-E57B-5D1C-380B806A13A2}"/>
              </a:ext>
            </a:extLst>
          </p:cNvPr>
          <p:cNvSpPr/>
          <p:nvPr userDrawn="1"/>
        </p:nvSpPr>
        <p:spPr>
          <a:xfrm>
            <a:off x="420688" y="1249847"/>
            <a:ext cx="2430842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D6DB24C2-180D-7669-6F3E-B09DD43FCD0F}"/>
              </a:ext>
            </a:extLst>
          </p:cNvPr>
          <p:cNvSpPr/>
          <p:nvPr userDrawn="1"/>
        </p:nvSpPr>
        <p:spPr>
          <a:xfrm>
            <a:off x="3241804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B2660EE-7B96-9220-44D9-3C149F45695E}"/>
              </a:ext>
            </a:extLst>
          </p:cNvPr>
          <p:cNvSpPr/>
          <p:nvPr userDrawn="1"/>
        </p:nvSpPr>
        <p:spPr>
          <a:xfrm>
            <a:off x="6168156" y="1249847"/>
            <a:ext cx="2537528" cy="400795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8B8CBBFD-2D19-C7CB-118E-7A5C8F0262AA}"/>
              </a:ext>
            </a:extLst>
          </p:cNvPr>
          <p:cNvSpPr/>
          <p:nvPr userDrawn="1"/>
        </p:nvSpPr>
        <p:spPr>
          <a:xfrm>
            <a:off x="9095959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88279E-9A8D-0218-8247-5DD4E7422B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C215115-324D-731F-989B-26E1905C6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688" y="2030413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5DECDF0-1D43-7810-7A37-2E22D905E4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388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49211215-FF5C-7262-F6CC-3426DE8215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1689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B59602B-C727-B110-C580-0662A89E44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876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b="1" noProof="0" dirty="0" err="1"/>
              <a:t>Lorem</a:t>
            </a:r>
            <a:r>
              <a:rPr lang="de-DE" b="1" noProof="0" dirty="0"/>
              <a:t> Ipsum</a:t>
            </a:r>
            <a:endParaRPr lang="de-DE" noProof="0" dirty="0"/>
          </a:p>
          <a:p>
            <a:pPr lvl="0"/>
            <a:r>
              <a:rPr lang="de-DE" noProof="0" dirty="0"/>
              <a:t>Schrift: Source Sans Pro Regular, Schriftgröße: 17 – 32 </a:t>
            </a:r>
            <a:r>
              <a:rPr lang="de-DE" noProof="0" dirty="0" err="1"/>
              <a:t>pt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0526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CBFB65-9C08-7661-1374-7526EFEED684}"/>
              </a:ext>
            </a:extLst>
          </p:cNvPr>
          <p:cNvGrpSpPr/>
          <p:nvPr userDrawn="1"/>
        </p:nvGrpSpPr>
        <p:grpSpPr>
          <a:xfrm>
            <a:off x="2544266" y="1012228"/>
            <a:ext cx="7103154" cy="5006434"/>
            <a:chOff x="2002906" y="1311450"/>
            <a:chExt cx="7192915" cy="4812488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F9705E2F-6F03-F337-7ABE-11D91D1A0316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1311450"/>
              <a:ext cx="3500654" cy="2339547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40519E19-9B0D-C717-BA9B-FF93724466E0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1311450"/>
              <a:ext cx="3518302" cy="2326428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AF7FE2E1-8110-6800-29E8-ED1BC8B33889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3789675"/>
              <a:ext cx="3500654" cy="233426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DE18E42-9C6A-97B9-1EC7-21F859B28709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3789675"/>
              <a:ext cx="3518302" cy="2334263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ADB218C-EB53-61F5-339E-D2C0E303C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75B8A8FB-FBAE-6F02-18EC-61535DD032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4266" y="1012229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D5BFF3C0-3DE7-9C7B-4F26-8CA861E37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452" y="10122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46AFC066-A17E-BD0F-7E72-40B015F8B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4266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3D4C179F-8A34-8585-A02C-EBCAC3B65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0450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7414484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5449CBB-3ADB-14EF-50AE-FDAA07619299}"/>
              </a:ext>
            </a:extLst>
          </p:cNvPr>
          <p:cNvGrpSpPr/>
          <p:nvPr userDrawn="1"/>
        </p:nvGrpSpPr>
        <p:grpSpPr>
          <a:xfrm>
            <a:off x="1453487" y="1003124"/>
            <a:ext cx="8434316" cy="4993905"/>
            <a:chOff x="1323501" y="1294659"/>
            <a:chExt cx="8449597" cy="4800444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ED589E31-4578-3B9A-FC99-B82224E42CEF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1294659"/>
              <a:ext cx="3474391" cy="2324622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33DAF40B-F1B9-2518-4254-B7CD44126236}"/>
                </a:ext>
              </a:extLst>
            </p:cNvPr>
            <p:cNvSpPr txBox="1">
              <a:spLocks/>
            </p:cNvSpPr>
            <p:nvPr/>
          </p:nvSpPr>
          <p:spPr>
            <a:xfrm>
              <a:off x="1323501" y="1311450"/>
              <a:ext cx="3476025" cy="2344625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288DB085-8E5E-1043-7ED1-C0B14C44E26A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3712420"/>
              <a:ext cx="3467555" cy="235100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E03F3C0-B2D1-6BBD-33EC-A05FE8A184C1}"/>
                </a:ext>
              </a:extLst>
            </p:cNvPr>
            <p:cNvSpPr txBox="1">
              <a:spLocks/>
            </p:cNvSpPr>
            <p:nvPr/>
          </p:nvSpPr>
          <p:spPr>
            <a:xfrm>
              <a:off x="1330337" y="3761877"/>
              <a:ext cx="3469190" cy="2333226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2653604-7F0B-7F1B-49A0-FAEBBFC1AD8C}"/>
              </a:ext>
            </a:extLst>
          </p:cNvPr>
          <p:cNvSpPr txBox="1">
            <a:spLocks/>
          </p:cNvSpPr>
          <p:nvPr userDrawn="1"/>
        </p:nvSpPr>
        <p:spPr>
          <a:xfrm>
            <a:off x="4287911" y="2452530"/>
            <a:ext cx="2779008" cy="2112139"/>
          </a:xfrm>
          <a:prstGeom prst="rect">
            <a:avLst/>
          </a:prstGeom>
          <a:solidFill>
            <a:schemeClr val="accent5"/>
          </a:solidFill>
        </p:spPr>
        <p:txBody>
          <a:bodyPr vert="horz" lIns="144000" tIns="144000" rIns="144000" bIns="14400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800"/>
              </a:spcBef>
              <a:buNone/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94B40CC-788D-9326-74E2-18E4DFA14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A0CB851A-C295-6A1A-ABF2-C09E65AAB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4128" y="1032220"/>
            <a:ext cx="3456964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53F307B5-7C22-BD5C-673A-CFA07671B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698" y="1003124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DDBE40F7-D996-20E1-9D9D-B0AC0DFB0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4128" y="3569773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8FC7FEA-B436-2FDB-0A8D-1C2A3AC118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696" y="3530157"/>
            <a:ext cx="3456968" cy="2425876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FD8E55E-D27B-8562-66B7-C17653664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7909" y="2464580"/>
            <a:ext cx="2764972" cy="21000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90073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034F8C0-C43B-AC4F-46B8-06DFF9E6C2B6}"/>
              </a:ext>
            </a:extLst>
          </p:cNvPr>
          <p:cNvGrpSpPr/>
          <p:nvPr userDrawn="1"/>
        </p:nvGrpSpPr>
        <p:grpSpPr>
          <a:xfrm>
            <a:off x="420687" y="990514"/>
            <a:ext cx="11091198" cy="5191920"/>
            <a:chOff x="1179835" y="1306954"/>
            <a:chExt cx="9149558" cy="4990790"/>
          </a:xfrm>
        </p:grpSpPr>
        <p:sp>
          <p:nvSpPr>
            <p:cNvPr id="5" name="Inhaltsplatzhalter 2">
              <a:extLst>
                <a:ext uri="{FF2B5EF4-FFF2-40B4-BE49-F238E27FC236}">
                  <a16:creationId xmlns:a16="http://schemas.microsoft.com/office/drawing/2014/main" id="{551021FA-FA4B-E861-4D15-37492C2B334E}"/>
                </a:ext>
              </a:extLst>
            </p:cNvPr>
            <p:cNvSpPr txBox="1">
              <a:spLocks/>
            </p:cNvSpPr>
            <p:nvPr/>
          </p:nvSpPr>
          <p:spPr>
            <a:xfrm>
              <a:off x="1179835" y="3236227"/>
              <a:ext cx="2979865" cy="1388838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2" name="Inhaltsplatzhalter 2">
              <a:extLst>
                <a:ext uri="{FF2B5EF4-FFF2-40B4-BE49-F238E27FC236}">
                  <a16:creationId xmlns:a16="http://schemas.microsoft.com/office/drawing/2014/main" id="{16741524-6926-0A72-0696-7C782B8787E8}"/>
                </a:ext>
              </a:extLst>
            </p:cNvPr>
            <p:cNvSpPr txBox="1">
              <a:spLocks/>
            </p:cNvSpPr>
            <p:nvPr/>
          </p:nvSpPr>
          <p:spPr>
            <a:xfrm>
              <a:off x="7351951" y="3267241"/>
              <a:ext cx="2977442" cy="1357822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Verbinder: gewinkelt 7">
              <a:extLst>
                <a:ext uri="{FF2B5EF4-FFF2-40B4-BE49-F238E27FC236}">
                  <a16:creationId xmlns:a16="http://schemas.microsoft.com/office/drawing/2014/main" id="{42345FC4-D786-3F4F-E30D-DE67C5D7E149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7239066" y="3816973"/>
              <a:ext cx="112885" cy="12918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8BB8FD81-652F-FD2B-597E-1D6EED5AFD89}"/>
                </a:ext>
              </a:extLst>
            </p:cNvPr>
            <p:cNvSpPr txBox="1">
              <a:spLocks/>
            </p:cNvSpPr>
            <p:nvPr/>
          </p:nvSpPr>
          <p:spPr>
            <a:xfrm>
              <a:off x="4258375" y="1306954"/>
              <a:ext cx="2983674" cy="1341346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44439FB-90BD-42DC-6C25-36D472D9C2EA}"/>
                </a:ext>
              </a:extLst>
            </p:cNvPr>
            <p:cNvSpPr txBox="1">
              <a:spLocks/>
            </p:cNvSpPr>
            <p:nvPr/>
          </p:nvSpPr>
          <p:spPr>
            <a:xfrm>
              <a:off x="4261027" y="4953437"/>
              <a:ext cx="2973043" cy="1344307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" name="Inhaltsplatzhalter 2">
              <a:extLst>
                <a:ext uri="{FF2B5EF4-FFF2-40B4-BE49-F238E27FC236}">
                  <a16:creationId xmlns:a16="http://schemas.microsoft.com/office/drawing/2014/main" id="{4C6EE5EB-8BAA-E09E-5DAB-2E8677F0EFF1}"/>
                </a:ext>
              </a:extLst>
            </p:cNvPr>
            <p:cNvSpPr txBox="1">
              <a:spLocks/>
            </p:cNvSpPr>
            <p:nvPr/>
          </p:nvSpPr>
          <p:spPr>
            <a:xfrm>
              <a:off x="4266023" y="2817035"/>
              <a:ext cx="2973043" cy="1999874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7" name="Verbinder: gewinkelt 7">
              <a:extLst>
                <a:ext uri="{FF2B5EF4-FFF2-40B4-BE49-F238E27FC236}">
                  <a16:creationId xmlns:a16="http://schemas.microsoft.com/office/drawing/2014/main" id="{EF7A7D2B-75D5-4D93-97DD-B7A49E8DE249}"/>
                </a:ext>
              </a:extLst>
            </p:cNvPr>
            <p:cNvCxnSpPr>
              <a:cxnSpLocks/>
              <a:stCxn id="5" idx="3"/>
              <a:endCxn id="16" idx="1"/>
            </p:cNvCxnSpPr>
            <p:nvPr/>
          </p:nvCxnSpPr>
          <p:spPr>
            <a:xfrm flipV="1">
              <a:off x="4159700" y="3816973"/>
              <a:ext cx="106323" cy="11367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er: gewinkelt 7">
              <a:extLst>
                <a:ext uri="{FF2B5EF4-FFF2-40B4-BE49-F238E27FC236}">
                  <a16:creationId xmlns:a16="http://schemas.microsoft.com/office/drawing/2014/main" id="{94653855-6A81-7080-75CA-831AE8F782D5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16200000" flipH="1">
              <a:off x="5667011" y="2731501"/>
              <a:ext cx="168735" cy="23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908E8D-1D32-8D9D-D962-8924433ED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1F78B576-A09B-2512-0663-E20765BBA2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1756" y="985175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49A99CDF-8D6E-A41A-9556-63A1CCD18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858" y="3000676"/>
            <a:ext cx="3587944" cy="144166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0DE90762-8C13-9AC7-512C-ADB579B18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5407" y="4783953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C4AACB6D-AC5B-3E3B-C69E-78DDEA48B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8041" y="3036161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4D37A7F-E421-60CC-98E3-A08BA25E72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65407" y="2561453"/>
            <a:ext cx="3587944" cy="20644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5759953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C10950AD-54BC-E9AE-FA0D-0DBC6FFE37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ctr"/>
            <a:r>
              <a:rPr lang="en-US" noProof="0" dirty="0"/>
              <a:t>Content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1CC6A30-1A7E-593D-464A-6750D41314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4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6F415AC6-5200-0480-79AF-8AB86D2B11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DC859E-3082-9578-C640-1D12CEFC48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E35FEE7-E5AC-05E3-C53C-4767C4D46A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005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5">
            <a:extLst>
              <a:ext uri="{FF2B5EF4-FFF2-40B4-BE49-F238E27FC236}">
                <a16:creationId xmlns:a16="http://schemas.microsoft.com/office/drawing/2014/main" id="{795C60EC-EFCA-8D5B-EDD8-C5A9FF072305}"/>
              </a:ext>
            </a:extLst>
          </p:cNvPr>
          <p:cNvSpPr txBox="1">
            <a:spLocks/>
          </p:cNvSpPr>
          <p:nvPr userDrawn="1"/>
        </p:nvSpPr>
        <p:spPr>
          <a:xfrm>
            <a:off x="420790" y="337550"/>
            <a:ext cx="11350209" cy="388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000" kern="1200" cap="all" spc="-20" baseline="0" smtClean="0">
                <a:solidFill>
                  <a:schemeClr val="tx1"/>
                </a:solidFill>
                <a:latin typeface="Source Sans Pro Bold" panose="020B0703030503020204" pitchFamily="34" charset="0"/>
                <a:ea typeface="+mj-ea"/>
                <a:cs typeface="+mj-cs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j-ea"/>
                <a:cs typeface="+mj-cs"/>
              </a:rPr>
              <a:t>Font color in combination with background color</a:t>
            </a:r>
            <a:endParaRPr lang="en-US" sz="1400" noProof="0" dirty="0">
              <a:solidFill>
                <a:srgbClr val="E62D41"/>
              </a:solidFill>
            </a:endParaRP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20688" y="744256"/>
            <a:ext cx="11215630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20689" y="1714355"/>
            <a:ext cx="11221728" cy="84963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4591" y="2688045"/>
            <a:ext cx="11221728" cy="84963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14591" y="3666023"/>
            <a:ext cx="11221727" cy="849636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414591" y="4640943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16B7A2E5-9F32-202F-D72C-A3707A4B136C}"/>
              </a:ext>
            </a:extLst>
          </p:cNvPr>
          <p:cNvSpPr/>
          <p:nvPr userDrawn="1"/>
        </p:nvSpPr>
        <p:spPr>
          <a:xfrm>
            <a:off x="414590" y="5615864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5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5" y="1011932"/>
            <a:ext cx="9539605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5" y="2083592"/>
            <a:ext cx="9539605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5" y="3095234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5" y="4119568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5" y="5138924"/>
            <a:ext cx="9539605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15182" y="1014831"/>
            <a:ext cx="12557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15182" y="2083592"/>
            <a:ext cx="12557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15182" y="3100212"/>
            <a:ext cx="12557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15182" y="4119567"/>
            <a:ext cx="12557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9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15182" y="5138923"/>
            <a:ext cx="12557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</p:spTree>
    <p:extLst>
      <p:ext uri="{BB962C8B-B14F-4D97-AF65-F5344CB8AC3E}">
        <p14:creationId xmlns:p14="http://schemas.microsoft.com/office/powerpoint/2010/main" val="72553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cast_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>
            <a:extLst>
              <a:ext uri="{FF2B5EF4-FFF2-40B4-BE49-F238E27FC236}">
                <a16:creationId xmlns:a16="http://schemas.microsoft.com/office/drawing/2014/main" id="{94F4FBC7-3174-37D3-4FCF-4AFE29E93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492901"/>
            <a:ext cx="4812957" cy="726024"/>
          </a:xfr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 algn="l"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1. Line title of unit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BAA7CB9-354D-A6C5-EC09-7740224643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276064"/>
            <a:ext cx="4812957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2. Line title of unit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47274E-419E-9421-A430-1A7E95CA3069}"/>
              </a:ext>
            </a:extLst>
          </p:cNvPr>
          <p:cNvSpPr txBox="1"/>
          <p:nvPr userDrawn="1"/>
        </p:nvSpPr>
        <p:spPr>
          <a:xfrm>
            <a:off x="866274" y="181275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0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DA5A764-688C-F849-A0C8-A288FCF71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3227"/>
            <a:ext cx="1100308" cy="1100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FDF7296-0CC5-6ED7-0925-5D8F1D79DFA1}"/>
              </a:ext>
            </a:extLst>
          </p:cNvPr>
          <p:cNvSpPr txBox="1"/>
          <p:nvPr userDrawn="1"/>
        </p:nvSpPr>
        <p:spPr>
          <a:xfrm>
            <a:off x="902043" y="642551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D4618B0-F49E-A3E9-75B2-EA834CBC11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LEARNING OBJECTIVES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971CDA-7551-D712-3F97-D6E5C0A14C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lnSpc>
                <a:spcPct val="120000"/>
              </a:lnSpc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16614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03E04-BFD1-3891-99FC-6134B6337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8596"/>
            <a:ext cx="1100308" cy="1100308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4A5E9D9-9DE0-D793-3AAC-ECEF39246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SIMPLE EXPLANATION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E164E7B8-57D1-9670-E17E-5ABBD34793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82628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B946CFF-395B-4255-07F8-227AED34C3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40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DBAA3F-4139-418C-F2BB-6F100871F172}"/>
              </a:ext>
            </a:extLst>
          </p:cNvPr>
          <p:cNvSpPr txBox="1"/>
          <p:nvPr userDrawn="1"/>
        </p:nvSpPr>
        <p:spPr>
          <a:xfrm>
            <a:off x="420687" y="337552"/>
            <a:ext cx="1012187" cy="248399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108000" tIns="0" rIns="10800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1" i="0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82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254730E7-D1FB-06FC-1DE9-9630E18BC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B707E78-B684-7038-3EDA-0DF038E0D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2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62" r:id="rId2"/>
    <p:sldLayoutId id="2147483870" r:id="rId3"/>
    <p:sldLayoutId id="2147483863" r:id="rId4"/>
    <p:sldLayoutId id="2147483864" r:id="rId5"/>
    <p:sldLayoutId id="2147483866" r:id="rId6"/>
    <p:sldLayoutId id="2147483865" r:id="rId7"/>
    <p:sldLayoutId id="2147483815" r:id="rId8"/>
    <p:sldLayoutId id="2147483878" r:id="rId9"/>
    <p:sldLayoutId id="2147483814" r:id="rId10"/>
    <p:sldLayoutId id="2147483873" r:id="rId11"/>
    <p:sldLayoutId id="2147483811" r:id="rId12"/>
    <p:sldLayoutId id="2147483871" r:id="rId13"/>
    <p:sldLayoutId id="2147483875" r:id="rId14"/>
    <p:sldLayoutId id="2147483876" r:id="rId15"/>
    <p:sldLayoutId id="2147483879" r:id="rId16"/>
    <p:sldLayoutId id="2147483877" r:id="rId17"/>
    <p:sldLayoutId id="2147483880" r:id="rId18"/>
    <p:sldLayoutId id="2147483881" r:id="rId19"/>
    <p:sldLayoutId id="2147483872" r:id="rId20"/>
    <p:sldLayoutId id="2147483869" r:id="rId21"/>
    <p:sldLayoutId id="2147483812" r:id="rId22"/>
    <p:sldLayoutId id="2147483868" r:id="rId23"/>
    <p:sldLayoutId id="2147483809" r:id="rId24"/>
    <p:sldLayoutId id="2147483810" r:id="rId25"/>
    <p:sldLayoutId id="2147483761" r:id="rId26"/>
    <p:sldLayoutId id="2147483808" r:id="rId27"/>
    <p:sldLayoutId id="2147483749" r:id="rId28"/>
    <p:sldLayoutId id="2147483748" r:id="rId29"/>
    <p:sldLayoutId id="2147483750" r:id="rId30"/>
    <p:sldLayoutId id="2147483746" r:id="rId31"/>
    <p:sldLayoutId id="2147483745" r:id="rId32"/>
    <p:sldLayoutId id="2147483751" r:id="rId33"/>
    <p:sldLayoutId id="2147483743" r:id="rId34"/>
    <p:sldLayoutId id="2147483755" r:id="rId35"/>
    <p:sldLayoutId id="2147483756" r:id="rId36"/>
    <p:sldLayoutId id="2147483867" r:id="rId3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36195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80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5" Type="http://schemas.openxmlformats.org/officeDocument/2006/relationships/image" Target="../media/image39.svg"/><Relationship Id="rId10" Type="http://schemas.microsoft.com/office/2007/relationships/diagramDrawing" Target="../diagrams/drawing1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F0D2B-A3D1-569A-853D-FC1B958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4;p18">
            <a:extLst>
              <a:ext uri="{FF2B5EF4-FFF2-40B4-BE49-F238E27FC236}">
                <a16:creationId xmlns:a16="http://schemas.microsoft.com/office/drawing/2014/main" id="{AA2E033F-8107-3228-30C7-7289890A9B73}"/>
              </a:ext>
            </a:extLst>
          </p:cNvPr>
          <p:cNvSpPr txBox="1"/>
          <p:nvPr/>
        </p:nvSpPr>
        <p:spPr>
          <a:xfrm>
            <a:off x="0" y="2426001"/>
            <a:ext cx="12192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200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I/O and Exception Handling</a:t>
            </a:r>
            <a:endParaRPr kumimoji="0" sz="52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3" name="Google Shape;84;p18">
            <a:extLst>
              <a:ext uri="{FF2B5EF4-FFF2-40B4-BE49-F238E27FC236}">
                <a16:creationId xmlns:a16="http://schemas.microsoft.com/office/drawing/2014/main" id="{EAC7588B-78AC-E809-989A-7284BB3FAC63}"/>
              </a:ext>
            </a:extLst>
          </p:cNvPr>
          <p:cNvSpPr txBox="1"/>
          <p:nvPr/>
        </p:nvSpPr>
        <p:spPr>
          <a:xfrm>
            <a:off x="2137215" y="1009153"/>
            <a:ext cx="7596201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Course: Object Oriented Programming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29272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445205-2A82-9F3B-EDFF-6972AA95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48" y="194105"/>
            <a:ext cx="2907103" cy="815048"/>
          </a:xfrm>
          <a:prstGeom prst="rect">
            <a:avLst/>
          </a:prstGeom>
        </p:spPr>
      </p:pic>
      <p:sp>
        <p:nvSpPr>
          <p:cNvPr id="4" name="Google Shape;84;p18">
            <a:extLst>
              <a:ext uri="{FF2B5EF4-FFF2-40B4-BE49-F238E27FC236}">
                <a16:creationId xmlns:a16="http://schemas.microsoft.com/office/drawing/2014/main" id="{B5D749DF-617D-A19B-BB79-7317ABEF2EF9}"/>
              </a:ext>
            </a:extLst>
          </p:cNvPr>
          <p:cNvSpPr txBox="1"/>
          <p:nvPr/>
        </p:nvSpPr>
        <p:spPr>
          <a:xfrm>
            <a:off x="829063" y="4993759"/>
            <a:ext cx="10533872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Evis Plaku</a:t>
            </a:r>
            <a:endParaRPr kumimoji="0" sz="26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2" name="Google Shape;84;p18">
            <a:extLst>
              <a:ext uri="{FF2B5EF4-FFF2-40B4-BE49-F238E27FC236}">
                <a16:creationId xmlns:a16="http://schemas.microsoft.com/office/drawing/2014/main" id="{84CCDBB2-E21C-99F4-8468-B8648B9FB80A}"/>
              </a:ext>
            </a:extLst>
          </p:cNvPr>
          <p:cNvSpPr txBox="1"/>
          <p:nvPr/>
        </p:nvSpPr>
        <p:spPr>
          <a:xfrm>
            <a:off x="866134" y="3228400"/>
            <a:ext cx="10533872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Building Resilient Systems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512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BCD1-B0C5-C336-D681-1F69140B2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272AEC-02F8-B5C5-A859-A54164D1B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355376"/>
            <a:ext cx="7475281" cy="1572408"/>
          </a:xfrm>
        </p:spPr>
        <p:txBody>
          <a:bodyPr/>
          <a:lstStyle/>
          <a:p>
            <a:r>
              <a:rPr lang="en-US" sz="2800" dirty="0"/>
              <a:t>Throws keyword lists exceptions</a:t>
            </a:r>
          </a:p>
          <a:p>
            <a:endParaRPr lang="en-US" sz="2800" dirty="0"/>
          </a:p>
          <a:p>
            <a:r>
              <a:rPr lang="en-US" sz="2800" dirty="0"/>
              <a:t>Caller must handle those exceptions </a:t>
            </a:r>
            <a:br>
              <a:rPr lang="en-US" sz="2800" dirty="0"/>
            </a:br>
            <a:r>
              <a:rPr lang="en-US" sz="2800" dirty="0"/>
              <a:t>or declare throws itself</a:t>
            </a:r>
          </a:p>
          <a:p>
            <a:endParaRPr lang="en-US" sz="2800" dirty="0"/>
          </a:p>
          <a:p>
            <a:r>
              <a:rPr lang="en-US" sz="2800" dirty="0"/>
              <a:t>Propagates exception handling </a:t>
            </a:r>
            <a:br>
              <a:rPr lang="en-US" sz="2800" dirty="0"/>
            </a:br>
            <a:r>
              <a:rPr lang="en-US" sz="2800" dirty="0"/>
              <a:t>responsibility up the call stack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FA5F205-EECB-22B1-5390-F6F3B5942C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Throws Declaration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75315-A5ED-8A51-1C4C-3C50B194F8DD}"/>
              </a:ext>
            </a:extLst>
          </p:cNvPr>
          <p:cNvSpPr txBox="1"/>
          <p:nvPr/>
        </p:nvSpPr>
        <p:spPr>
          <a:xfrm>
            <a:off x="1827546" y="88486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Methods can declare exceptions they throw passing responsibility to caller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586264-FD37-1501-E9F2-11327BA9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8CAE2C5-CB47-EA2F-E6AB-45B9753768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51" t="18536" r="14207" b="20084"/>
          <a:stretch>
            <a:fillRect/>
          </a:stretch>
        </p:blipFill>
        <p:spPr>
          <a:xfrm>
            <a:off x="6487233" y="2854421"/>
            <a:ext cx="5283662" cy="2933311"/>
          </a:xfrm>
          <a:prstGeom prst="rect">
            <a:avLst/>
          </a:prstGeom>
        </p:spPr>
      </p:pic>
      <p:pic>
        <p:nvPicPr>
          <p:cNvPr id="7" name="Graphic 6" descr="Blockchain outline">
            <a:extLst>
              <a:ext uri="{FF2B5EF4-FFF2-40B4-BE49-F238E27FC236}">
                <a16:creationId xmlns:a16="http://schemas.microsoft.com/office/drawing/2014/main" id="{DCE1B4F8-574B-5BAF-0EC9-7897BBC97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085" y="850944"/>
            <a:ext cx="1145059" cy="11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5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5C11-628D-80F7-B22B-1C8D49FA4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56F777-5812-6222-9289-21E97E009A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355376"/>
            <a:ext cx="11491228" cy="1572408"/>
          </a:xfrm>
        </p:spPr>
        <p:txBody>
          <a:bodyPr/>
          <a:lstStyle/>
          <a:p>
            <a:r>
              <a:rPr lang="en-US" sz="2800" dirty="0"/>
              <a:t>Specific exceptions </a:t>
            </a:r>
            <a:br>
              <a:rPr lang="en-US" sz="2800" dirty="0"/>
            </a:br>
            <a:r>
              <a:rPr lang="en-US" sz="2800" dirty="0"/>
              <a:t>must come before general ones</a:t>
            </a:r>
          </a:p>
          <a:p>
            <a:endParaRPr lang="en-US" sz="2800" dirty="0"/>
          </a:p>
          <a:p>
            <a:r>
              <a:rPr lang="en-US" sz="2800" dirty="0" err="1"/>
              <a:t>FileNotFoundException</a:t>
            </a:r>
            <a:r>
              <a:rPr lang="en-US" sz="2800" dirty="0"/>
              <a:t> is </a:t>
            </a:r>
            <a:br>
              <a:rPr lang="en-US" sz="2800" dirty="0"/>
            </a:br>
            <a:r>
              <a:rPr lang="en-US" sz="2800" dirty="0"/>
              <a:t>more specific than </a:t>
            </a:r>
            <a:r>
              <a:rPr lang="en-US" sz="2800" dirty="0" err="1"/>
              <a:t>IOException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so must come first</a:t>
            </a:r>
          </a:p>
          <a:p>
            <a:endParaRPr lang="en-US" sz="2800" dirty="0"/>
          </a:p>
          <a:p>
            <a:r>
              <a:rPr lang="en-US" sz="2800" dirty="0"/>
              <a:t>Compiler enforces this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B94130C-BD0C-C890-0B59-B048021AEB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 Exception Priority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43E8A-8625-CD95-116C-8A46E5981160}"/>
              </a:ext>
            </a:extLst>
          </p:cNvPr>
          <p:cNvSpPr txBox="1"/>
          <p:nvPr/>
        </p:nvSpPr>
        <p:spPr>
          <a:xfrm>
            <a:off x="1827546" y="88486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Catch blocks execute from the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most specific to the most general catching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first match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F59B48-F1BB-C852-F817-376B38CF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7E6E64D-4E96-DDEE-3DDC-F1B5B8104E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11" t="17632" r="10000" b="20080"/>
          <a:stretch>
            <a:fillRect/>
          </a:stretch>
        </p:blipFill>
        <p:spPr>
          <a:xfrm>
            <a:off x="5708822" y="3350376"/>
            <a:ext cx="6351373" cy="220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6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D4DAC-6CCD-DC43-866E-0D1F4F4E0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E90A80-F38D-024A-19CF-363D089C8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323" y="2120597"/>
            <a:ext cx="12010211" cy="1572408"/>
          </a:xfrm>
        </p:spPr>
        <p:txBody>
          <a:bodyPr/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getMessage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sz="2800" dirty="0"/>
              <a:t>returns human-readable description of what went wrong</a:t>
            </a:r>
          </a:p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printStackTrace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() </a:t>
            </a:r>
            <a:r>
              <a:rPr lang="en-US" sz="2800" dirty="0"/>
              <a:t>prints full call stack showing where exception originated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Use both for debugging but only show message to end users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0A323D-40CD-6470-0DC1-8D8B8C527A5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Exception Messages and Stack Traces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37F9B-DA48-5E3B-ACB3-C4AC2FDEB77A}"/>
              </a:ext>
            </a:extLst>
          </p:cNvPr>
          <p:cNvSpPr txBox="1"/>
          <p:nvPr/>
        </p:nvSpPr>
        <p:spPr>
          <a:xfrm>
            <a:off x="1827546" y="88486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Exception objects contain crucial debugging information message and call stack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9FF66-190A-775F-B47C-C8AEF69F7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FE557DA-E832-89E2-4926-8C249BF8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10" t="22019" r="13935" b="23441"/>
          <a:stretch>
            <a:fillRect/>
          </a:stretch>
        </p:blipFill>
        <p:spPr>
          <a:xfrm>
            <a:off x="1916122" y="3429000"/>
            <a:ext cx="8945466" cy="24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22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ABE6-7F96-462B-6F71-604B5E988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2A5CFF-F2FD-2D44-A3AC-27F766052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3429000"/>
            <a:ext cx="11491228" cy="1572408"/>
          </a:xfrm>
        </p:spPr>
        <p:txBody>
          <a:bodyPr/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IOException</a:t>
            </a:r>
            <a:r>
              <a:rPr lang="en-US" sz="2800" dirty="0"/>
              <a:t>: generic I/O problem; file doesn't exist; permission denied</a:t>
            </a:r>
          </a:p>
          <a:p>
            <a:endParaRPr lang="en-US" sz="2800" dirty="0"/>
          </a:p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FileNotFoundException</a:t>
            </a:r>
            <a:r>
              <a:rPr lang="en-US" sz="2800" dirty="0"/>
              <a:t>: specific file not found extends </a:t>
            </a:r>
            <a:r>
              <a:rPr lang="en-US" sz="2800" dirty="0" err="1"/>
              <a:t>IOException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NumberFormatException</a:t>
            </a:r>
            <a:r>
              <a:rPr lang="en-US" sz="2800" dirty="0"/>
              <a:t>: string cannot convert to number invalid format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7747E53-EE76-004B-B7F9-0EA6C01109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Common Exception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93D15-3B08-2D1D-78C0-49BC8D44E893}"/>
              </a:ext>
            </a:extLst>
          </p:cNvPr>
          <p:cNvSpPr txBox="1"/>
          <p:nvPr/>
        </p:nvSpPr>
        <p:spPr>
          <a:xfrm>
            <a:off x="1827546" y="88486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Understanding common exceptions helps write appropriate handlers for typical problems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0DCAB-D79A-0051-B6A3-78C8857D9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Server outline">
            <a:extLst>
              <a:ext uri="{FF2B5EF4-FFF2-40B4-BE49-F238E27FC236}">
                <a16:creationId xmlns:a16="http://schemas.microsoft.com/office/drawing/2014/main" id="{09EC12D9-BE2B-B6D0-A9D5-6C53F4092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5652" y="2313279"/>
            <a:ext cx="914400" cy="914400"/>
          </a:xfrm>
          <a:prstGeom prst="rect">
            <a:avLst/>
          </a:prstGeom>
        </p:spPr>
      </p:pic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FB26D279-1D54-12E5-BA05-819D8FC87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1599" y="2292975"/>
            <a:ext cx="914400" cy="914400"/>
          </a:xfrm>
          <a:prstGeom prst="rect">
            <a:avLst/>
          </a:prstGeom>
        </p:spPr>
      </p:pic>
      <p:pic>
        <p:nvPicPr>
          <p:cNvPr id="12" name="Graphic 11" descr="Trackpad outline">
            <a:extLst>
              <a:ext uri="{FF2B5EF4-FFF2-40B4-BE49-F238E27FC236}">
                <a16:creationId xmlns:a16="http://schemas.microsoft.com/office/drawing/2014/main" id="{41467BED-9C72-5F74-722D-DE2FB3051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27546" y="22929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6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AEDA3-DB27-5B63-95EA-C7BDD157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C05D3EB-97CB-5E23-1015-C3812864074A}"/>
              </a:ext>
            </a:extLst>
          </p:cNvPr>
          <p:cNvSpPr txBox="1"/>
          <p:nvPr/>
        </p:nvSpPr>
        <p:spPr>
          <a:xfrm>
            <a:off x="6194716" y="1382530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Core Concepts</a:t>
            </a:r>
            <a:b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Files</a:t>
            </a:r>
          </a:p>
        </p:txBody>
      </p:sp>
      <p:pic>
        <p:nvPicPr>
          <p:cNvPr id="4" name="Picture 3" descr="A diagram of a house&#10;&#10;AI-generated content may be incorrect.">
            <a:extLst>
              <a:ext uri="{FF2B5EF4-FFF2-40B4-BE49-F238E27FC236}">
                <a16:creationId xmlns:a16="http://schemas.microsoft.com/office/drawing/2014/main" id="{B1702F94-1DDF-8AA0-8E23-4E109F3A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29" y="959536"/>
            <a:ext cx="4695566" cy="46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2FFC2-7F55-FC4E-6776-EC3A7F88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AAA69B-14AE-EB0D-5319-D0325011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355376"/>
            <a:ext cx="7475281" cy="1572408"/>
          </a:xfrm>
        </p:spPr>
        <p:txBody>
          <a:bodyPr/>
          <a:lstStyle/>
          <a:p>
            <a:r>
              <a:rPr lang="en-US" sz="2800" dirty="0"/>
              <a:t>Text files contain characters encoded as bytes readable with text editor</a:t>
            </a:r>
          </a:p>
          <a:p>
            <a:endParaRPr lang="en-US" sz="2800" dirty="0"/>
          </a:p>
          <a:p>
            <a:r>
              <a:rPr lang="en-US" sz="2800" dirty="0"/>
              <a:t>CSV JSON XML files are text human-readable structured formats</a:t>
            </a:r>
          </a:p>
          <a:p>
            <a:endParaRPr lang="en-US" sz="2800" dirty="0"/>
          </a:p>
          <a:p>
            <a:r>
              <a:rPr lang="en-US" sz="2800" dirty="0"/>
              <a:t>Binary files contain serialized objects or raw data not human-readable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0B33A67-4E61-B609-56FF-671ACDC50D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Text vs Binary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8D035-2E79-78B7-8CDF-D7F4AFDC8CB1}"/>
              </a:ext>
            </a:extLst>
          </p:cNvPr>
          <p:cNvSpPr txBox="1"/>
          <p:nvPr/>
        </p:nvSpPr>
        <p:spPr>
          <a:xfrm>
            <a:off x="1827546" y="88486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Text files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store human-readable characters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Binary files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store arbitrary byte sequences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15DC6-3C8F-84F9-0FD4-8042318F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Folder Search outline">
            <a:extLst>
              <a:ext uri="{FF2B5EF4-FFF2-40B4-BE49-F238E27FC236}">
                <a16:creationId xmlns:a16="http://schemas.microsoft.com/office/drawing/2014/main" id="{6AA61BD5-8B11-51FA-CFA3-84EAEA5B7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196" y="931263"/>
            <a:ext cx="984422" cy="984422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70F638F-5F15-8FD5-3134-A37C5FA06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928116"/>
              </p:ext>
            </p:extLst>
          </p:nvPr>
        </p:nvGraphicFramePr>
        <p:xfrm>
          <a:off x="8452021" y="3311611"/>
          <a:ext cx="3318873" cy="2245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45196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DCBFD-B643-582A-1DF6-92DF7865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C9FC5-F7A8-58AC-F733-44309F804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355376"/>
            <a:ext cx="8587389" cy="1572408"/>
          </a:xfrm>
        </p:spPr>
        <p:txBody>
          <a:bodyPr/>
          <a:lstStyle/>
          <a:p>
            <a:r>
              <a:rPr lang="en-US" sz="2800" dirty="0" err="1"/>
              <a:t>BufferedReader</a:t>
            </a:r>
            <a:r>
              <a:rPr lang="en-US" sz="2800" dirty="0"/>
              <a:t> wraps </a:t>
            </a:r>
            <a:r>
              <a:rPr lang="en-US" sz="2800" dirty="0" err="1"/>
              <a:t>FileReader</a:t>
            </a:r>
            <a:r>
              <a:rPr lang="en-US" sz="2800" dirty="0"/>
              <a:t>. It provides efficient line-by-line reading (</a:t>
            </a:r>
            <a:r>
              <a:rPr lang="en-US" sz="2600" dirty="0" err="1">
                <a:latin typeface="Consolas" panose="020B0609020204030204" pitchFamily="49" charset="0"/>
              </a:rPr>
              <a:t>readLine</a:t>
            </a:r>
            <a:r>
              <a:rPr lang="en-US" sz="2600" dirty="0">
                <a:latin typeface="Consolas" panose="020B0609020204030204" pitchFamily="49" charset="0"/>
              </a:rPr>
              <a:t>()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Scanner wraps input stream and provides </a:t>
            </a:r>
            <a:r>
              <a:rPr lang="en-US" sz="2600" dirty="0" err="1">
                <a:latin typeface="Consolas" panose="020B0609020204030204" pitchFamily="49" charset="0"/>
              </a:rPr>
              <a:t>nextLine</a:t>
            </a:r>
            <a:r>
              <a:rPr lang="en-US" sz="2600" dirty="0">
                <a:latin typeface="Consolas" panose="020B0609020204030204" pitchFamily="49" charset="0"/>
              </a:rPr>
              <a:t>() </a:t>
            </a:r>
            <a:r>
              <a:rPr lang="en-US" sz="2800" dirty="0"/>
              <a:t>and </a:t>
            </a:r>
            <a:r>
              <a:rPr lang="en-US" sz="2600" dirty="0">
                <a:latin typeface="Consolas" panose="020B0609020204030204" pitchFamily="49" charset="0"/>
              </a:rPr>
              <a:t>next() </a:t>
            </a:r>
            <a:r>
              <a:rPr lang="en-US" sz="2800" dirty="0"/>
              <a:t>method for parsing tokens</a:t>
            </a:r>
          </a:p>
          <a:p>
            <a:endParaRPr lang="en-US" sz="2800" dirty="0"/>
          </a:p>
          <a:p>
            <a:r>
              <a:rPr lang="en-US" sz="2800" dirty="0" err="1"/>
              <a:t>Files.readAllLines</a:t>
            </a:r>
            <a:r>
              <a:rPr lang="en-US" sz="2800" dirty="0"/>
              <a:t>() reads entire file into list of strings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F0428DA-9115-7731-007E-3AC67121F1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Reading Text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D335D-DB24-953C-58C7-6CF33DC8021A}"/>
              </a:ext>
            </a:extLst>
          </p:cNvPr>
          <p:cNvSpPr txBox="1"/>
          <p:nvPr/>
        </p:nvSpPr>
        <p:spPr>
          <a:xfrm>
            <a:off x="1827546" y="88486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Java provides several approaches to reading text files from lines to custom parsing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406C60-0F8D-F32C-C5EA-9E84EA221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56174414-DD76-42F4-A5E3-4A4C7F1C0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146" y="9439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3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542F5-0A50-98BE-02F8-7D3B3AF35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42A1B0C-5BB0-6134-5AC5-6F78A3F6F7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Reading Text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6F14B-CC2B-083A-8090-03EB1E6F3582}"/>
              </a:ext>
            </a:extLst>
          </p:cNvPr>
          <p:cNvSpPr txBox="1"/>
          <p:nvPr/>
        </p:nvSpPr>
        <p:spPr>
          <a:xfrm>
            <a:off x="1827546" y="88486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Java provides several approaches to reading text files from lines to custom parsing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F344F2-F9EE-C1EF-FDDC-18B675B15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68016741-9F0F-0551-365A-226F7D982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146" y="943915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381CB-156C-19B1-30B3-17F9882EF9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16" t="19638" r="9899" b="23529"/>
          <a:stretch>
            <a:fillRect/>
          </a:stretch>
        </p:blipFill>
        <p:spPr>
          <a:xfrm>
            <a:off x="420687" y="2021133"/>
            <a:ext cx="7833672" cy="2167808"/>
          </a:xfrm>
          <a:prstGeom prst="rect">
            <a:avLst/>
          </a:prstGeom>
        </p:spPr>
      </p:pic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8D11EDA-6E25-AEE7-8D69-B1EA17F2A8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753" t="20288" r="12593" b="24160"/>
          <a:stretch>
            <a:fillRect/>
          </a:stretch>
        </p:blipFill>
        <p:spPr>
          <a:xfrm>
            <a:off x="420687" y="4424380"/>
            <a:ext cx="5953092" cy="2118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A1A9A5-5C02-FA16-21A1-C13D02024A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980" t="22399" r="25888" b="25240"/>
          <a:stretch>
            <a:fillRect/>
          </a:stretch>
        </p:blipFill>
        <p:spPr>
          <a:xfrm>
            <a:off x="6549081" y="4507870"/>
            <a:ext cx="5052285" cy="19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9C407-6572-56A6-F77A-926392FE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C5FD00-FD8E-1BAE-82AE-F586DCD07B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899074"/>
            <a:ext cx="10861033" cy="1572408"/>
          </a:xfrm>
        </p:spPr>
        <p:txBody>
          <a:bodyPr/>
          <a:lstStyle/>
          <a:p>
            <a:r>
              <a:rPr lang="en-US" sz="2800" dirty="0" err="1"/>
              <a:t>FileWriter</a:t>
            </a:r>
            <a:r>
              <a:rPr lang="en-US" sz="2800" dirty="0"/>
              <a:t> opens file for writing or creates new file if not exist</a:t>
            </a:r>
          </a:p>
          <a:p>
            <a:endParaRPr lang="en-US" sz="2800" dirty="0"/>
          </a:p>
          <a:p>
            <a:r>
              <a:rPr lang="en-US" sz="2800" dirty="0" err="1"/>
              <a:t>BufferedWriter</a:t>
            </a:r>
            <a:r>
              <a:rPr lang="en-US" sz="2800" dirty="0"/>
              <a:t> wraps </a:t>
            </a:r>
            <a:r>
              <a:rPr lang="en-US" sz="2800" dirty="0" err="1"/>
              <a:t>FileWriter</a:t>
            </a:r>
            <a:r>
              <a:rPr lang="en-US" sz="2800" dirty="0"/>
              <a:t> for efficient writing adds buffering</a:t>
            </a:r>
          </a:p>
          <a:p>
            <a:endParaRPr lang="en-US" sz="2800" dirty="0"/>
          </a:p>
          <a:p>
            <a:r>
              <a:rPr lang="en-US" sz="2800" dirty="0"/>
              <a:t>write() outputs strings; </a:t>
            </a:r>
            <a:r>
              <a:rPr lang="en-US" sz="2800" dirty="0" err="1"/>
              <a:t>newLine</a:t>
            </a:r>
            <a:r>
              <a:rPr lang="en-US" sz="2800" dirty="0"/>
              <a:t>() adds platform-specific line break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BB8332-B801-088C-9392-DFD98BD094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Writing Text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E9AFC-1F05-7225-0BD4-B90B576A1404}"/>
              </a:ext>
            </a:extLst>
          </p:cNvPr>
          <p:cNvSpPr txBox="1"/>
          <p:nvPr/>
        </p:nvSpPr>
        <p:spPr>
          <a:xfrm>
            <a:off x="1827546" y="94391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Writing creates new files or overwrites existing ones with character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C91C5-2726-C7CE-CF89-06AED62F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A31D6682-44B3-2CF6-069A-42F761A05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146" y="9439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8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41F5C-1485-224B-42FD-14B248D27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959036-F727-1E66-22D4-2CC85F9AF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Reading Text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2B937-3310-39E6-19BA-16FF1FC0B6CF}"/>
              </a:ext>
            </a:extLst>
          </p:cNvPr>
          <p:cNvSpPr txBox="1"/>
          <p:nvPr/>
        </p:nvSpPr>
        <p:spPr>
          <a:xfrm>
            <a:off x="1827546" y="88486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Java provides several approaches to reading text files from lines to custom parsing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5AEA40-E0FF-D69E-8589-A5CDDD9B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6C5AE347-7BE2-4B6B-DE3F-59E4C115F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146" y="943915"/>
            <a:ext cx="914400" cy="9144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31654F-D53A-DE97-E4B0-EC8D19A0AC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10" t="21025" r="10507" b="23937"/>
          <a:stretch>
            <a:fillRect/>
          </a:stretch>
        </p:blipFill>
        <p:spPr>
          <a:xfrm>
            <a:off x="1370346" y="2325656"/>
            <a:ext cx="9910120" cy="2570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F08D0C-F1AB-6567-08D0-3260D57361FB}"/>
              </a:ext>
            </a:extLst>
          </p:cNvPr>
          <p:cNvSpPr txBox="1"/>
          <p:nvPr/>
        </p:nvSpPr>
        <p:spPr>
          <a:xfrm>
            <a:off x="3209040" y="5363259"/>
            <a:ext cx="609805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Must close file to flush buffered data </a:t>
            </a:r>
            <a:br>
              <a:rPr lang="en-US" sz="26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6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and release system resources</a:t>
            </a:r>
          </a:p>
        </p:txBody>
      </p:sp>
    </p:spTree>
    <p:extLst>
      <p:ext uri="{BB962C8B-B14F-4D97-AF65-F5344CB8AC3E}">
        <p14:creationId xmlns:p14="http://schemas.microsoft.com/office/powerpoint/2010/main" val="302326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9B59D-B98B-687F-AA0D-C7882DE0F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55376"/>
            <a:ext cx="6808016" cy="1572408"/>
          </a:xfrm>
        </p:spPr>
        <p:txBody>
          <a:bodyPr/>
          <a:lstStyle/>
          <a:p>
            <a:r>
              <a:rPr lang="en-US" sz="2800" dirty="0"/>
              <a:t>Programs must persist data beyond runtime to application shutdown</a:t>
            </a:r>
          </a:p>
          <a:p>
            <a:endParaRPr lang="en-US" sz="2800" dirty="0"/>
          </a:p>
          <a:p>
            <a:r>
              <a:rPr lang="en-US" sz="2800" dirty="0"/>
              <a:t>Unpredictable failures happen: missing files, network errors, or invalid input</a:t>
            </a:r>
          </a:p>
          <a:p>
            <a:endParaRPr lang="en-US" sz="2800" dirty="0"/>
          </a:p>
          <a:p>
            <a:r>
              <a:rPr lang="en-US" sz="2800" dirty="0"/>
              <a:t>Need systematic ways to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detect, handle and recover from errors</a:t>
            </a:r>
            <a:r>
              <a:rPr lang="en-US" sz="2800" dirty="0"/>
              <a:t> gracefully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18D8DD-A33D-5FE6-E3A2-6498703322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File I/O and Exception Handling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37AF4-D10F-6418-3810-A39933D6056A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Two essential mechanisms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writing production code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that survives reality's chaos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040F7-DB63-AF89-0168-59873733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Comet outline">
            <a:extLst>
              <a:ext uri="{FF2B5EF4-FFF2-40B4-BE49-F238E27FC236}">
                <a16:creationId xmlns:a16="http://schemas.microsoft.com/office/drawing/2014/main" id="{769691A3-6A2A-9CB3-C620-C63571071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616" y="884545"/>
            <a:ext cx="1114975" cy="1114975"/>
          </a:xfrm>
          <a:prstGeom prst="rect">
            <a:avLst/>
          </a:prstGeom>
        </p:spPr>
      </p:pic>
      <p:pic>
        <p:nvPicPr>
          <p:cNvPr id="5" name="Picture 4" descr="A person sitting at a computer with his head in his hands&#10;&#10;AI-generated content may be incorrect.">
            <a:extLst>
              <a:ext uri="{FF2B5EF4-FFF2-40B4-BE49-F238E27FC236}">
                <a16:creationId xmlns:a16="http://schemas.microsoft.com/office/drawing/2014/main" id="{E20C22C1-FF25-80B0-26FF-4D09A03415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958" t="24504" b="14020"/>
          <a:stretch>
            <a:fillRect/>
          </a:stretch>
        </p:blipFill>
        <p:spPr>
          <a:xfrm>
            <a:off x="6908374" y="2669059"/>
            <a:ext cx="5137404" cy="34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590D4-32D8-49B3-FDB5-5EC13D20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449B35-E4AD-5DB9-B7A4-5D4BD1A95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92447"/>
            <a:ext cx="10861033" cy="1572408"/>
          </a:xfrm>
        </p:spPr>
        <p:txBody>
          <a:bodyPr/>
          <a:lstStyle/>
          <a:p>
            <a:r>
              <a:rPr lang="en-US" sz="2800" dirty="0"/>
              <a:t>Opening files allocates system resources</a:t>
            </a:r>
          </a:p>
          <a:p>
            <a:r>
              <a:rPr lang="en-US" sz="2800" dirty="0"/>
              <a:t>Forgetting to close exhausts file descriptors</a:t>
            </a:r>
            <a:br>
              <a:rPr lang="en-US" sz="2800" dirty="0"/>
            </a:br>
            <a:r>
              <a:rPr lang="en-US" sz="2800" dirty="0"/>
              <a:t>System eventually refuses new files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Finally block or try-with-resources ensures closure</a:t>
            </a:r>
            <a:br>
              <a:rPr lang="en-US" sz="2800" dirty="0"/>
            </a:br>
            <a:r>
              <a:rPr lang="en-US" sz="2800" dirty="0"/>
              <a:t>even if exceptions occur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7237FF2-E9ED-2955-C90D-CB3D8425535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Opening and Closing 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5BEE2-CB53-AE37-32F4-DB6E1A100DAA}"/>
              </a:ext>
            </a:extLst>
          </p:cNvPr>
          <p:cNvSpPr txBox="1"/>
          <p:nvPr/>
        </p:nvSpPr>
        <p:spPr>
          <a:xfrm>
            <a:off x="1530984" y="1108727"/>
            <a:ext cx="88610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Resources must be properly closed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77DDB0-9827-CC4E-5387-84E37CB73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Lock outline">
            <a:extLst>
              <a:ext uri="{FF2B5EF4-FFF2-40B4-BE49-F238E27FC236}">
                <a16:creationId xmlns:a16="http://schemas.microsoft.com/office/drawing/2014/main" id="{4AF7B920-CB11-F87A-18A2-D30B33449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693" y="754150"/>
            <a:ext cx="1083276" cy="1083276"/>
          </a:xfrm>
          <a:prstGeom prst="rect">
            <a:avLst/>
          </a:prstGeom>
        </p:spPr>
      </p:pic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CF53567-E556-3E5A-4B27-2176870438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466" t="24560" r="10000" b="27103"/>
          <a:stretch>
            <a:fillRect/>
          </a:stretch>
        </p:blipFill>
        <p:spPr>
          <a:xfrm>
            <a:off x="716693" y="4088421"/>
            <a:ext cx="7268822" cy="1422691"/>
          </a:xfrm>
          <a:prstGeom prst="rect">
            <a:avLst/>
          </a:prstGeom>
        </p:spPr>
      </p:pic>
      <p:pic>
        <p:nvPicPr>
          <p:cNvPr id="12" name="Picture 1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717BA84-2C57-73D0-4A5E-407F582864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428" t="22120" r="10600" b="24179"/>
          <a:stretch>
            <a:fillRect/>
          </a:stretch>
        </p:blipFill>
        <p:spPr>
          <a:xfrm>
            <a:off x="7359255" y="2392447"/>
            <a:ext cx="4770960" cy="143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23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9A5A0-713A-D11C-D9B5-43E3C3BB1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E77183-50A7-595A-F762-FEC9937A5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009388"/>
            <a:ext cx="5362275" cy="1572408"/>
          </a:xfrm>
        </p:spPr>
        <p:txBody>
          <a:bodyPr/>
          <a:lstStyle/>
          <a:p>
            <a:r>
              <a:rPr lang="en-US" sz="2800" dirty="0"/>
              <a:t>Declares resource in parentheses after try keyword</a:t>
            </a:r>
          </a:p>
          <a:p>
            <a:endParaRPr lang="en-US" sz="2800" dirty="0"/>
          </a:p>
          <a:p>
            <a:r>
              <a:rPr lang="en-US" sz="2800" dirty="0"/>
              <a:t>Resource automatically closed after try block completes</a:t>
            </a:r>
            <a:br>
              <a:rPr lang="en-US" sz="2800" dirty="0"/>
            </a:br>
            <a:r>
              <a:rPr lang="en-US" sz="2800" dirty="0"/>
              <a:t>successfully or with exception</a:t>
            </a:r>
          </a:p>
          <a:p>
            <a:endParaRPr lang="en-US" sz="2800" dirty="0"/>
          </a:p>
          <a:p>
            <a:r>
              <a:rPr lang="en-US" sz="2800" dirty="0"/>
              <a:t>Cleaner and safer than manual close in finally blocks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A08E201-9E4C-0033-98FB-26250722F7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Try-With-Resources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4AF2B-F396-5F03-1E25-B63C0845FE0D}"/>
              </a:ext>
            </a:extLst>
          </p:cNvPr>
          <p:cNvSpPr txBox="1"/>
          <p:nvPr/>
        </p:nvSpPr>
        <p:spPr>
          <a:xfrm>
            <a:off x="1799969" y="1030411"/>
            <a:ext cx="88610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Try-with-resources automatically closes resources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27F88-A514-E22D-1A73-56D9D810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596D52-2455-0DB1-93AC-8BA0380A5E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53" t="21567" r="16811" b="22000"/>
          <a:stretch>
            <a:fillRect/>
          </a:stretch>
        </p:blipFill>
        <p:spPr>
          <a:xfrm>
            <a:off x="6096000" y="2882221"/>
            <a:ext cx="5278565" cy="2644348"/>
          </a:xfrm>
          <a:prstGeom prst="rect">
            <a:avLst/>
          </a:prstGeom>
        </p:spPr>
      </p:pic>
      <p:pic>
        <p:nvPicPr>
          <p:cNvPr id="14" name="Graphic 13" descr="Juggler outline">
            <a:extLst>
              <a:ext uri="{FF2B5EF4-FFF2-40B4-BE49-F238E27FC236}">
                <a16:creationId xmlns:a16="http://schemas.microsoft.com/office/drawing/2014/main" id="{844B4371-F125-0E79-40EC-4C82E73E2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384" y="865770"/>
            <a:ext cx="1004198" cy="10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60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A55BB-0D5F-5D1C-4C3F-B440C9B17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ABA9C1-9F97-5D57-5687-C2C83CED7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93593"/>
            <a:ext cx="5675313" cy="1572408"/>
          </a:xfrm>
        </p:spPr>
        <p:txBody>
          <a:bodyPr/>
          <a:lstStyle/>
          <a:p>
            <a:r>
              <a:rPr lang="en-US" sz="2800" dirty="0"/>
              <a:t>Relative paths: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"data/customers.txt"</a:t>
            </a:r>
            <a:r>
              <a:rPr lang="en-US" sz="2800" dirty="0"/>
              <a:t> relative to program working directory</a:t>
            </a:r>
          </a:p>
          <a:p>
            <a:endParaRPr lang="en-US" sz="2800" dirty="0"/>
          </a:p>
          <a:p>
            <a:r>
              <a:rPr lang="en-US" sz="2800" dirty="0"/>
              <a:t>Absolute paths: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"/home/user/data/customers.txt" </a:t>
            </a:r>
            <a:r>
              <a:rPr lang="en-US" sz="2800" dirty="0"/>
              <a:t>full path from filesystem root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EE37FFF-93FC-75DA-2B1F-165387836E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File Path Handling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B6ADC-09CD-A8E4-8639-D656AB1FCFD2}"/>
              </a:ext>
            </a:extLst>
          </p:cNvPr>
          <p:cNvSpPr txBox="1"/>
          <p:nvPr/>
        </p:nvSpPr>
        <p:spPr>
          <a:xfrm>
            <a:off x="1787612" y="865598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Paths represent file locations relative to working directory or absolute filesystem paths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04C66-F258-2013-CAB9-E51690CB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Route (Two Pins With A Path) outline">
            <a:extLst>
              <a:ext uri="{FF2B5EF4-FFF2-40B4-BE49-F238E27FC236}">
                <a16:creationId xmlns:a16="http://schemas.microsoft.com/office/drawing/2014/main" id="{9FF4F241-A39E-8BFA-C640-2B3E3621E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84" y="865598"/>
            <a:ext cx="914400" cy="9144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D8775D-448D-4874-0B05-AE7CD427B925}"/>
              </a:ext>
            </a:extLst>
          </p:cNvPr>
          <p:cNvSpPr/>
          <p:nvPr/>
        </p:nvSpPr>
        <p:spPr>
          <a:xfrm>
            <a:off x="6376736" y="2550695"/>
            <a:ext cx="5675313" cy="32605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C8A6F926-AC9B-C47F-0F3D-4A17367252BE}"/>
              </a:ext>
            </a:extLst>
          </p:cNvPr>
          <p:cNvSpPr txBox="1">
            <a:spLocks/>
          </p:cNvSpPr>
          <p:nvPr/>
        </p:nvSpPr>
        <p:spPr>
          <a:xfrm>
            <a:off x="6516687" y="2767269"/>
            <a:ext cx="5675313" cy="15724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Consolas" panose="020B0609020204030204" pitchFamily="49" charset="0"/>
              </a:rPr>
              <a:t>Paths.get</a:t>
            </a:r>
            <a:r>
              <a:rPr lang="en-US" sz="2400" dirty="0">
                <a:latin typeface="Consolas" panose="020B0609020204030204" pitchFamily="49" charset="0"/>
              </a:rPr>
              <a:t>() </a:t>
            </a:r>
            <a:r>
              <a:rPr lang="en-US" sz="2400" dirty="0"/>
              <a:t>creates Path objects</a:t>
            </a:r>
          </a:p>
          <a:p>
            <a:endParaRPr lang="en-US" sz="2400" dirty="0"/>
          </a:p>
          <a:p>
            <a:r>
              <a:rPr lang="en-US" sz="2400" dirty="0" err="1">
                <a:latin typeface="Consolas" panose="020B0609020204030204" pitchFamily="49" charset="0"/>
              </a:rPr>
              <a:t>File.exists</a:t>
            </a:r>
            <a:r>
              <a:rPr lang="en-US" sz="2400" dirty="0">
                <a:latin typeface="Consolas" panose="020B0609020204030204" pitchFamily="49" charset="0"/>
              </a:rPr>
              <a:t>() </a:t>
            </a:r>
            <a:r>
              <a:rPr lang="en-US" sz="2400" dirty="0"/>
              <a:t>checks if file present</a:t>
            </a:r>
          </a:p>
          <a:p>
            <a:endParaRPr lang="en-US" sz="2400" dirty="0"/>
          </a:p>
          <a:p>
            <a:r>
              <a:rPr lang="en-US" sz="2400" dirty="0" err="1">
                <a:latin typeface="Consolas" panose="020B0609020204030204" pitchFamily="49" charset="0"/>
              </a:rPr>
              <a:t>canRead</a:t>
            </a:r>
            <a:r>
              <a:rPr lang="en-US" sz="2400" dirty="0">
                <a:latin typeface="Consolas" panose="020B0609020204030204" pitchFamily="49" charset="0"/>
              </a:rPr>
              <a:t>() </a:t>
            </a:r>
            <a:r>
              <a:rPr lang="en-US" sz="2400" dirty="0"/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canWrite</a:t>
            </a:r>
            <a:r>
              <a:rPr lang="en-US" sz="2400" dirty="0">
                <a:latin typeface="Consolas" panose="020B0609020204030204" pitchFamily="49" charset="0"/>
              </a:rPr>
              <a:t>() </a:t>
            </a:r>
            <a:r>
              <a:rPr lang="en-US" sz="2400" dirty="0"/>
              <a:t>check permissions</a:t>
            </a:r>
          </a:p>
        </p:txBody>
      </p:sp>
    </p:spTree>
    <p:extLst>
      <p:ext uri="{BB962C8B-B14F-4D97-AF65-F5344CB8AC3E}">
        <p14:creationId xmlns:p14="http://schemas.microsoft.com/office/powerpoint/2010/main" val="2971374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0815-0ACA-D98A-B584-41268EBB2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F951F-4911-2927-B31B-F023AB40A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414815"/>
            <a:ext cx="10229861" cy="1572408"/>
          </a:xfrm>
        </p:spPr>
        <p:txBody>
          <a:bodyPr/>
          <a:lstStyle/>
          <a:p>
            <a:r>
              <a:rPr lang="en-US" sz="2800" dirty="0"/>
              <a:t>Serialization writes object state to bytes enabling persistence or network transmission</a:t>
            </a:r>
          </a:p>
          <a:p>
            <a:endParaRPr lang="en-US" sz="2800" dirty="0"/>
          </a:p>
          <a:p>
            <a:r>
              <a:rPr lang="en-US" sz="2800" dirty="0" err="1"/>
              <a:t>ObjectOutputStream</a:t>
            </a:r>
            <a:r>
              <a:rPr lang="en-US" sz="2800" dirty="0"/>
              <a:t> writes serializable objects to files or streams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E7347EF-3795-51FB-505F-F5F5938568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Serialization and Deserialization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FE9C4-8F47-89A7-B3AE-F51A46EA92A8}"/>
              </a:ext>
            </a:extLst>
          </p:cNvPr>
          <p:cNvSpPr txBox="1"/>
          <p:nvPr/>
        </p:nvSpPr>
        <p:spPr>
          <a:xfrm>
            <a:off x="1837039" y="845155"/>
            <a:ext cx="88610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Serialization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converts objects to byte streams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Deserialization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reconstructs them</a:t>
            </a:r>
          </a:p>
          <a:p>
            <a:pPr algn="ctr"/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8E494-B31A-B83E-85F1-C3FC8168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ube outline">
            <a:extLst>
              <a:ext uri="{FF2B5EF4-FFF2-40B4-BE49-F238E27FC236}">
                <a16:creationId xmlns:a16="http://schemas.microsoft.com/office/drawing/2014/main" id="{AE41391C-EBDB-EEC1-3D3A-46B5B7BD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84" y="889886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F14DD5-7B1D-9FC1-EA1A-240A0FB0C7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904" t="21199" r="9189" b="36231"/>
          <a:stretch>
            <a:fillRect/>
          </a:stretch>
        </p:blipFill>
        <p:spPr>
          <a:xfrm>
            <a:off x="1152631" y="4693914"/>
            <a:ext cx="10229862" cy="17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2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C31E-B0A1-700D-67DD-AADE67A8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883450-5A02-D943-4E77-B3D07A7C9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414815"/>
            <a:ext cx="10229861" cy="1572408"/>
          </a:xfrm>
        </p:spPr>
        <p:txBody>
          <a:bodyPr/>
          <a:lstStyle/>
          <a:p>
            <a:r>
              <a:rPr lang="en-US" sz="2800" dirty="0" err="1"/>
              <a:t>ObjectInputStream</a:t>
            </a:r>
            <a:r>
              <a:rPr lang="en-US" sz="2800" dirty="0"/>
              <a:t> reads bytes back reconstructs objects from saved state</a:t>
            </a:r>
          </a:p>
          <a:p>
            <a:r>
              <a:rPr lang="en-US" sz="2800" dirty="0"/>
              <a:t>Objects must implement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Serializable</a:t>
            </a:r>
            <a:r>
              <a:rPr lang="en-US" sz="2800" dirty="0"/>
              <a:t> interface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231302B-9C9F-CCBF-311C-159542334C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Serialization and Deserialization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35789-86EE-58CE-A14F-1EB68A262CF0}"/>
              </a:ext>
            </a:extLst>
          </p:cNvPr>
          <p:cNvSpPr txBox="1"/>
          <p:nvPr/>
        </p:nvSpPr>
        <p:spPr>
          <a:xfrm>
            <a:off x="1837039" y="845155"/>
            <a:ext cx="88610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Serialization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converts objects to byte streams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Deserialization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reconstructs them</a:t>
            </a:r>
          </a:p>
          <a:p>
            <a:pPr algn="ctr"/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2414B4-88F2-C0BD-0F56-DAE7493F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ube outline">
            <a:extLst>
              <a:ext uri="{FF2B5EF4-FFF2-40B4-BE49-F238E27FC236}">
                <a16:creationId xmlns:a16="http://schemas.microsoft.com/office/drawing/2014/main" id="{25D6B906-C0CC-B027-3BD2-EB3C2BB45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84" y="889886"/>
            <a:ext cx="914400" cy="914400"/>
          </a:xfrm>
          <a:prstGeom prst="rect">
            <a:avLst/>
          </a:prstGeom>
        </p:spPr>
      </p:pic>
      <p:pic>
        <p:nvPicPr>
          <p:cNvPr id="7" name="Picture 6" descr="A white box with red and black text&#10;&#10;AI-generated content may be incorrect.">
            <a:extLst>
              <a:ext uri="{FF2B5EF4-FFF2-40B4-BE49-F238E27FC236}">
                <a16:creationId xmlns:a16="http://schemas.microsoft.com/office/drawing/2014/main" id="{A5A875B1-C038-2E16-B5EA-324A3DD6E6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703" t="28540" r="8391" b="24861"/>
          <a:stretch>
            <a:fillRect/>
          </a:stretch>
        </p:blipFill>
        <p:spPr>
          <a:xfrm>
            <a:off x="902090" y="4443186"/>
            <a:ext cx="10229861" cy="15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B2F9E-964A-D9B4-BACF-4C7B7A8A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ED6009-661A-7F58-C214-9169E1CBF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414815"/>
            <a:ext cx="7635919" cy="1572408"/>
          </a:xfrm>
        </p:spPr>
        <p:txBody>
          <a:bodyPr/>
          <a:lstStyle/>
          <a:p>
            <a:r>
              <a:rPr lang="en-US" sz="2800" dirty="0"/>
              <a:t>CSV comma-separated values stores tabular data rows and columns simple portable</a:t>
            </a:r>
          </a:p>
          <a:p>
            <a:endParaRPr lang="en-US" sz="2800" dirty="0"/>
          </a:p>
          <a:p>
            <a:r>
              <a:rPr lang="en-US" sz="2800" dirty="0"/>
              <a:t>JSON JavaScript Object Notation represents hierarchical data human-readable structured</a:t>
            </a:r>
          </a:p>
          <a:p>
            <a:endParaRPr lang="en-US" sz="2800" dirty="0"/>
          </a:p>
          <a:p>
            <a:r>
              <a:rPr lang="en-US" sz="2800" dirty="0"/>
              <a:t>All human-readable languages </a:t>
            </a:r>
            <a:r>
              <a:rPr lang="en-US" sz="2800" dirty="0" err="1"/>
              <a:t>debuggable</a:t>
            </a:r>
            <a:r>
              <a:rPr lang="en-US" sz="2800" dirty="0"/>
              <a:t> flexible platform-independent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D48F223-4150-D8CF-2F0D-7CDE87ECE3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CSV and Structured Text Formats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38993-89FC-78E6-DCDF-A7993BEE17DE}"/>
              </a:ext>
            </a:extLst>
          </p:cNvPr>
          <p:cNvSpPr txBox="1"/>
          <p:nvPr/>
        </p:nvSpPr>
        <p:spPr>
          <a:xfrm>
            <a:off x="1837039" y="84515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CSV, JSON, XML formats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structure data as text </a:t>
            </a:r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parseable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without binary serialization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ABF417-2B31-9E13-F14A-D7B52C938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9" name="Graphic 8" descr="Pyramid with levels outline">
            <a:extLst>
              <a:ext uri="{FF2B5EF4-FFF2-40B4-BE49-F238E27FC236}">
                <a16:creationId xmlns:a16="http://schemas.microsoft.com/office/drawing/2014/main" id="{C0B5DA06-C561-A17A-8C2A-08EE56EA7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663" y="943430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AF4AB1-1FE5-2D2D-DACA-7524B9F3E7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984" t="25144" r="21789" b="24612"/>
          <a:stretch>
            <a:fillRect/>
          </a:stretch>
        </p:blipFill>
        <p:spPr>
          <a:xfrm>
            <a:off x="8181015" y="2041177"/>
            <a:ext cx="3589880" cy="1470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A9E87-61B7-B276-F8AE-8CDB2C1499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299" t="16396" r="18366" b="14595"/>
          <a:stretch>
            <a:fillRect/>
          </a:stretch>
        </p:blipFill>
        <p:spPr>
          <a:xfrm>
            <a:off x="8181015" y="3718454"/>
            <a:ext cx="2966626" cy="30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FC35-BA17-4392-E744-2BD4092BB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359F1A-C5F4-0670-31D7-18385EABAE0A}"/>
              </a:ext>
            </a:extLst>
          </p:cNvPr>
          <p:cNvSpPr txBox="1"/>
          <p:nvPr/>
        </p:nvSpPr>
        <p:spPr>
          <a:xfrm>
            <a:off x="6225230" y="1233272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Bank System Example</a:t>
            </a:r>
          </a:p>
        </p:txBody>
      </p:sp>
      <p:pic>
        <p:nvPicPr>
          <p:cNvPr id="2" name="Picture 1" descr="A diagram of a bank&#10;&#10;AI-generated content may be incorrect.">
            <a:extLst>
              <a:ext uri="{FF2B5EF4-FFF2-40B4-BE49-F238E27FC236}">
                <a16:creationId xmlns:a16="http://schemas.microsoft.com/office/drawing/2014/main" id="{643537AB-65C9-4EAA-B00D-C95C8BC0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3963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A425-B921-5586-2EE4-7383E1818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BD87F0-7830-401B-2678-35D4DB717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414815"/>
            <a:ext cx="7635919" cy="1572408"/>
          </a:xfrm>
        </p:spPr>
        <p:txBody>
          <a:bodyPr/>
          <a:lstStyle/>
          <a:p>
            <a:r>
              <a:rPr lang="en-US" sz="2800" dirty="0"/>
              <a:t>Bank stores customers </a:t>
            </a:r>
            <a:r>
              <a:rPr lang="en-US" sz="2800" dirty="0" err="1"/>
              <a:t>ArrayList</a:t>
            </a:r>
            <a:br>
              <a:rPr lang="en-US" sz="2800" dirty="0"/>
            </a:br>
            <a:r>
              <a:rPr lang="en-US" sz="2800" dirty="0"/>
              <a:t>Customer stores accounts </a:t>
            </a:r>
            <a:r>
              <a:rPr lang="en-US" sz="2800" dirty="0" err="1"/>
              <a:t>ArrayList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Account stores transaction history </a:t>
            </a:r>
            <a:br>
              <a:rPr lang="en-US" sz="2800" dirty="0"/>
            </a:br>
            <a:r>
              <a:rPr lang="en-US" sz="2800" dirty="0"/>
              <a:t>Immutable transactions record all changes</a:t>
            </a:r>
          </a:p>
          <a:p>
            <a:endParaRPr lang="en-US" sz="2800" dirty="0"/>
          </a:p>
          <a:p>
            <a:r>
              <a:rPr lang="en-US" sz="2800" dirty="0"/>
              <a:t>No persistence everything gone when </a:t>
            </a:r>
            <a:br>
              <a:rPr lang="en-US" sz="2800" dirty="0"/>
            </a:br>
            <a:r>
              <a:rPr lang="en-US" sz="2800" dirty="0"/>
              <a:t>program ends no way to recover data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11C015-8D4C-B44D-1143-541D506920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Reviewing Previous Version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1D3E2-52FC-70E7-A829-A577698F40DF}"/>
              </a:ext>
            </a:extLst>
          </p:cNvPr>
          <p:cNvSpPr txBox="1"/>
          <p:nvPr/>
        </p:nvSpPr>
        <p:spPr>
          <a:xfrm>
            <a:off x="1837039" y="84515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Version 5 had all classes and accounts in memory lost on program termination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5A01AE-C542-C85D-76C2-D720FDB4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6B0386B1-C5A6-0A6E-A13B-74D4CCA2C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639" y="845155"/>
            <a:ext cx="914400" cy="914400"/>
          </a:xfrm>
          <a:prstGeom prst="rect">
            <a:avLst/>
          </a:prstGeom>
        </p:spPr>
      </p:pic>
      <p:pic>
        <p:nvPicPr>
          <p:cNvPr id="7" name="Picture 6" descr="A diagram of a data structure&#10;&#10;AI-generated content may be incorrect.">
            <a:extLst>
              <a:ext uri="{FF2B5EF4-FFF2-40B4-BE49-F238E27FC236}">
                <a16:creationId xmlns:a16="http://schemas.microsoft.com/office/drawing/2014/main" id="{DA0FA1FF-E05A-0DC1-E16D-D2D4FCBEA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491" y="2002360"/>
            <a:ext cx="4487563" cy="44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21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C275A-9853-85D9-5CA4-48814D282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26D775-81F7-B73B-8396-6DCB9BDF0F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414815"/>
            <a:ext cx="7635919" cy="1572408"/>
          </a:xfrm>
        </p:spPr>
        <p:txBody>
          <a:bodyPr/>
          <a:lstStyle/>
          <a:p>
            <a:r>
              <a:rPr lang="en-US" sz="2800" dirty="0"/>
              <a:t>Methods: </a:t>
            </a:r>
            <a:r>
              <a:rPr lang="en-US" sz="2800" dirty="0" err="1"/>
              <a:t>saveBank</a:t>
            </a:r>
            <a:r>
              <a:rPr lang="en-US" sz="2800" dirty="0"/>
              <a:t>() saves entire bank to file </a:t>
            </a:r>
            <a:r>
              <a:rPr lang="en-US" sz="2800" dirty="0" err="1"/>
              <a:t>loadBank</a:t>
            </a:r>
            <a:r>
              <a:rPr lang="en-US" sz="2800" dirty="0"/>
              <a:t>() restores from file</a:t>
            </a:r>
          </a:p>
          <a:p>
            <a:endParaRPr lang="en-US" sz="2800" dirty="0"/>
          </a:p>
          <a:p>
            <a:r>
              <a:rPr lang="en-US" sz="2800" dirty="0"/>
              <a:t>Handles all </a:t>
            </a:r>
            <a:r>
              <a:rPr lang="en-US" sz="2800" dirty="0" err="1"/>
              <a:t>IOException</a:t>
            </a:r>
            <a:r>
              <a:rPr lang="en-US" sz="2800" dirty="0"/>
              <a:t> thrown by file operations 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Single responsibility</a:t>
            </a:r>
            <a:r>
              <a:rPr lang="en-US" sz="2800" dirty="0"/>
              <a:t>: manage persistence </a:t>
            </a:r>
            <a:br>
              <a:rPr lang="en-US" sz="2800" dirty="0"/>
            </a:br>
            <a:r>
              <a:rPr lang="en-US" sz="2800" dirty="0"/>
              <a:t>all domain classes unchanged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51E6ABE-1D09-4619-5DE0-CA46657157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Bank Data Manager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283E1-3765-4F21-8935-306F9AD81CFF}"/>
              </a:ext>
            </a:extLst>
          </p:cNvPr>
          <p:cNvSpPr txBox="1"/>
          <p:nvPr/>
        </p:nvSpPr>
        <p:spPr>
          <a:xfrm>
            <a:off x="1837039" y="84515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New class centralizes all file I/O for saving and loading complete bank state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468E29-9BC7-5490-B4C9-AD74CEAEA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76BB00F-21D0-A3FD-A896-1B425140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639" y="845155"/>
            <a:ext cx="914400" cy="914400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CC957F6-9CFC-9648-14DD-A4C0EB5AA0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810" t="15135" r="13115" b="17838"/>
          <a:stretch>
            <a:fillRect/>
          </a:stretch>
        </p:blipFill>
        <p:spPr>
          <a:xfrm>
            <a:off x="6800824" y="2866766"/>
            <a:ext cx="4752744" cy="28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7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E5C7A-DB16-071B-32C6-4E37E33A8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0A1C6-9006-75B2-DC0E-1AAAF476D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414815"/>
            <a:ext cx="12047282" cy="1572408"/>
          </a:xfrm>
        </p:spPr>
        <p:txBody>
          <a:bodyPr/>
          <a:lstStyle/>
          <a:p>
            <a:r>
              <a:rPr lang="en-US" sz="2800" dirty="0" err="1"/>
              <a:t>ObjectOutputStream</a:t>
            </a:r>
            <a:r>
              <a:rPr lang="en-US" sz="2800" dirty="0"/>
              <a:t> serializes Bank object, </a:t>
            </a:r>
            <a:br>
              <a:rPr lang="en-US" sz="2800" dirty="0"/>
            </a:br>
            <a:r>
              <a:rPr lang="en-US" sz="2800" dirty="0"/>
              <a:t>all customers and accounts recursively</a:t>
            </a:r>
          </a:p>
          <a:p>
            <a:endParaRPr lang="en-US" sz="2800" dirty="0"/>
          </a:p>
          <a:p>
            <a:r>
              <a:rPr lang="en-US" sz="2800" dirty="0"/>
              <a:t>Try-with-resources ensures stream properly closed even if exception occurs</a:t>
            </a:r>
          </a:p>
          <a:p>
            <a:endParaRPr lang="en-US" sz="2800" dirty="0"/>
          </a:p>
          <a:p>
            <a:r>
              <a:rPr lang="en-US" sz="2800" dirty="0"/>
              <a:t>Writes binary file containing complete </a:t>
            </a:r>
            <a:br>
              <a:rPr lang="en-US" sz="2800" dirty="0"/>
            </a:br>
            <a:r>
              <a:rPr lang="en-US" sz="2800" dirty="0"/>
              <a:t>system state snapshot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5624831-8C64-A195-FD2E-8FA29474B6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 Saving Bank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F6FDC-0123-22BD-FD50-CB3F00925863}"/>
              </a:ext>
            </a:extLst>
          </p:cNvPr>
          <p:cNvSpPr txBox="1"/>
          <p:nvPr/>
        </p:nvSpPr>
        <p:spPr>
          <a:xfrm>
            <a:off x="1837039" y="84515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saveBank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()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writes entire Bank object to file using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ObjectOutputStream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3DC042-CAAB-EF23-1EB1-7CE109B8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9" name="Graphic 8" descr="Internet Banking outline">
            <a:extLst>
              <a:ext uri="{FF2B5EF4-FFF2-40B4-BE49-F238E27FC236}">
                <a16:creationId xmlns:a16="http://schemas.microsoft.com/office/drawing/2014/main" id="{64552E4F-A9DB-E542-2803-77A2F92B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639" y="882158"/>
            <a:ext cx="914400" cy="914400"/>
          </a:xfrm>
          <a:prstGeom prst="rect">
            <a:avLst/>
          </a:prstGeom>
        </p:spPr>
      </p:pic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4037107-0580-6946-3DF4-2A29142F50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614" t="18187" r="10507" b="19793"/>
          <a:stretch>
            <a:fillRect/>
          </a:stretch>
        </p:blipFill>
        <p:spPr>
          <a:xfrm>
            <a:off x="6569676" y="4587154"/>
            <a:ext cx="5622324" cy="2177065"/>
          </a:xfrm>
          <a:prstGeom prst="rect">
            <a:avLst/>
          </a:prstGeom>
        </p:spPr>
      </p:pic>
      <p:pic>
        <p:nvPicPr>
          <p:cNvPr id="5" name="Picture 4" descr="A diagram of a bank&#10;&#10;AI-generated content may be incorrect.">
            <a:extLst>
              <a:ext uri="{FF2B5EF4-FFF2-40B4-BE49-F238E27FC236}">
                <a16:creationId xmlns:a16="http://schemas.microsoft.com/office/drawing/2014/main" id="{60971BB7-FE74-A7C3-4113-4D7BADDA85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5212" b="34679"/>
          <a:stretch>
            <a:fillRect/>
          </a:stretch>
        </p:blipFill>
        <p:spPr>
          <a:xfrm>
            <a:off x="7393802" y="2217602"/>
            <a:ext cx="4627359" cy="13932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FD519-EC05-BC7D-D2F5-396EB50DA87A}"/>
              </a:ext>
            </a:extLst>
          </p:cNvPr>
          <p:cNvSpPr/>
          <p:nvPr/>
        </p:nvSpPr>
        <p:spPr>
          <a:xfrm>
            <a:off x="9023684" y="2414815"/>
            <a:ext cx="902369" cy="280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E05B6-D1A8-524C-7EE3-2B45E453F723}"/>
              </a:ext>
            </a:extLst>
          </p:cNvPr>
          <p:cNvSpPr/>
          <p:nvPr/>
        </p:nvSpPr>
        <p:spPr>
          <a:xfrm>
            <a:off x="9023683" y="2990303"/>
            <a:ext cx="1232425" cy="620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7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99024-8B9D-6B4A-FA8E-67F41423B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9C645C-967D-7E49-2E0A-DEC39CD61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55376"/>
            <a:ext cx="6808016" cy="1572408"/>
          </a:xfrm>
        </p:spPr>
        <p:txBody>
          <a:bodyPr/>
          <a:lstStyle/>
          <a:p>
            <a:r>
              <a:rPr lang="en-US" sz="2800" dirty="0"/>
              <a:t>Variables live in RAM; </a:t>
            </a:r>
            <a:br>
              <a:rPr lang="en-US" sz="2800" dirty="0"/>
            </a:br>
            <a:r>
              <a:rPr lang="en-US" sz="2800" dirty="0"/>
              <a:t>temporarily cleared when program ends</a:t>
            </a:r>
          </a:p>
          <a:p>
            <a:endParaRPr lang="en-US" sz="2800" dirty="0"/>
          </a:p>
          <a:p>
            <a:r>
              <a:rPr lang="en-US" sz="2800" dirty="0"/>
              <a:t>Real systems must </a:t>
            </a:r>
            <a:r>
              <a:rPr lang="en-US" sz="2800" b="1" dirty="0"/>
              <a:t>store data permanently </a:t>
            </a:r>
            <a:r>
              <a:rPr lang="en-US" sz="2800" dirty="0"/>
              <a:t>to disk or database</a:t>
            </a:r>
          </a:p>
          <a:p>
            <a:endParaRPr lang="en-US" sz="2800" dirty="0"/>
          </a:p>
          <a:p>
            <a:r>
              <a:rPr lang="en-US" sz="2800" dirty="0"/>
              <a:t>File I/O enables programs to read and write </a:t>
            </a:r>
            <a:r>
              <a:rPr lang="en-US" sz="2800" b="1" dirty="0"/>
              <a:t>persistent</a:t>
            </a:r>
            <a:r>
              <a:rPr lang="en-US" sz="2800" dirty="0"/>
              <a:t> storage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136DFF8-31E7-A691-7CD1-26DEF65E15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Persistence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116A7-943B-E946-16FC-86164E8F46AD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In-memory data vanishes when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application stops running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E56BC9-BEAD-224F-D7FD-731044902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712B4C4-B3F8-0D28-89A3-A70349F5D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735" y="1017156"/>
            <a:ext cx="914400" cy="914400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29ED38F-B10D-43BC-F80A-78D7402AB1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54" t="25767" b="4921"/>
          <a:stretch>
            <a:fillRect/>
          </a:stretch>
        </p:blipFill>
        <p:spPr>
          <a:xfrm>
            <a:off x="6935435" y="2483311"/>
            <a:ext cx="5156206" cy="37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53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6A21F-FFA0-3B8C-DFF6-12E7E647F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D285D5-1B0F-46DF-BC4C-6C2EECBDD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14815"/>
            <a:ext cx="7327000" cy="1572408"/>
          </a:xfrm>
        </p:spPr>
        <p:txBody>
          <a:bodyPr/>
          <a:lstStyle/>
          <a:p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ObjectInputStream</a:t>
            </a:r>
            <a:r>
              <a:rPr lang="en-US" sz="2800" dirty="0"/>
              <a:t> reads bytes reconstructs Bank object with all nested data</a:t>
            </a:r>
          </a:p>
          <a:p>
            <a:endParaRPr lang="en-US" sz="2800" dirty="0"/>
          </a:p>
          <a:p>
            <a:r>
              <a:rPr lang="en-US" sz="2800" dirty="0"/>
              <a:t>Catches </a:t>
            </a:r>
            <a:r>
              <a:rPr lang="en-US" sz="2800" dirty="0" err="1"/>
              <a:t>FileNotFoundException</a:t>
            </a:r>
            <a:r>
              <a:rPr lang="en-US" sz="2800" dirty="0"/>
              <a:t> if save file doesn't exist</a:t>
            </a:r>
          </a:p>
          <a:p>
            <a:endParaRPr lang="en-US" sz="2800" dirty="0"/>
          </a:p>
          <a:p>
            <a:r>
              <a:rPr lang="en-US" sz="2800" dirty="0"/>
              <a:t>Caller decides whether to use loaded bank</a:t>
            </a:r>
            <a:br>
              <a:rPr lang="en-US" sz="2800" dirty="0"/>
            </a:br>
            <a:r>
              <a:rPr lang="en-US" sz="2800" dirty="0"/>
              <a:t>or start fresh empty bank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D4F463E-FA6A-AED0-7065-97F671EE31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loading Bank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4EB8D-C93C-2053-A2B8-7554FE90DCFC}"/>
              </a:ext>
            </a:extLst>
          </p:cNvPr>
          <p:cNvSpPr txBox="1"/>
          <p:nvPr/>
        </p:nvSpPr>
        <p:spPr>
          <a:xfrm>
            <a:off x="1837039" y="84515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New class centralizes all file I/O for saving and loading complete bank state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ACBB8A-C6FD-18B9-D2AC-01A79F3D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4" name="Graphic 3" descr="Internet Banking outline">
            <a:extLst>
              <a:ext uri="{FF2B5EF4-FFF2-40B4-BE49-F238E27FC236}">
                <a16:creationId xmlns:a16="http://schemas.microsoft.com/office/drawing/2014/main" id="{A9941380-2B78-D0AD-DD7E-C70E30A0C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639" y="882158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62B7D-F557-BCF3-90F7-FA543F48B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604" y="2041176"/>
            <a:ext cx="4690395" cy="46903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BF4367-87BF-7866-2AA4-A39E86B2D12C}"/>
              </a:ext>
            </a:extLst>
          </p:cNvPr>
          <p:cNvSpPr/>
          <p:nvPr/>
        </p:nvSpPr>
        <p:spPr>
          <a:xfrm>
            <a:off x="10493008" y="2867865"/>
            <a:ext cx="1369477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A6F39-36D0-03AE-51DF-AF13F404AE9B}"/>
              </a:ext>
            </a:extLst>
          </p:cNvPr>
          <p:cNvSpPr/>
          <p:nvPr/>
        </p:nvSpPr>
        <p:spPr>
          <a:xfrm>
            <a:off x="10493008" y="4272560"/>
            <a:ext cx="974062" cy="1882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95465-C4E6-9411-0EAF-2117A42A14DB}"/>
              </a:ext>
            </a:extLst>
          </p:cNvPr>
          <p:cNvSpPr txBox="1"/>
          <p:nvPr/>
        </p:nvSpPr>
        <p:spPr>
          <a:xfrm>
            <a:off x="10285513" y="2897826"/>
            <a:ext cx="1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Reconstruct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AF851-91D1-1655-E2BD-A5493E626FAC}"/>
              </a:ext>
            </a:extLst>
          </p:cNvPr>
          <p:cNvSpPr txBox="1"/>
          <p:nvPr/>
        </p:nvSpPr>
        <p:spPr>
          <a:xfrm>
            <a:off x="10144895" y="4182008"/>
            <a:ext cx="1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Exception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7CA632-75E4-D055-D3DB-FDE27871D080}"/>
              </a:ext>
            </a:extLst>
          </p:cNvPr>
          <p:cNvSpPr/>
          <p:nvPr/>
        </p:nvSpPr>
        <p:spPr>
          <a:xfrm>
            <a:off x="9236736" y="4892395"/>
            <a:ext cx="1369477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D311A-AD6D-DF52-9B29-30D62BEF9865}"/>
              </a:ext>
            </a:extLst>
          </p:cNvPr>
          <p:cNvSpPr txBox="1"/>
          <p:nvPr/>
        </p:nvSpPr>
        <p:spPr>
          <a:xfrm>
            <a:off x="9075036" y="4892395"/>
            <a:ext cx="169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Caller Decides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7954B-8948-99F2-AFEE-10DBEE8D3579}"/>
              </a:ext>
            </a:extLst>
          </p:cNvPr>
          <p:cNvSpPr/>
          <p:nvPr/>
        </p:nvSpPr>
        <p:spPr>
          <a:xfrm>
            <a:off x="8734926" y="3657600"/>
            <a:ext cx="501810" cy="32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AEEF06-51F1-1A63-5F67-149569CF7F3F}"/>
              </a:ext>
            </a:extLst>
          </p:cNvPr>
          <p:cNvSpPr/>
          <p:nvPr/>
        </p:nvSpPr>
        <p:spPr>
          <a:xfrm>
            <a:off x="8484020" y="4077839"/>
            <a:ext cx="919471" cy="321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01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CC406-6E8F-E9E3-4A41-27A9A193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5C1BDB-3DB1-2794-8B6B-487D0BD4FA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loading Bank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42D2F-F08E-4B36-7230-AFBCF3653CBC}"/>
              </a:ext>
            </a:extLst>
          </p:cNvPr>
          <p:cNvSpPr txBox="1"/>
          <p:nvPr/>
        </p:nvSpPr>
        <p:spPr>
          <a:xfrm>
            <a:off x="1837039" y="84515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New class centralizes all file I/O for saving and loading complete bank state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36154-3148-A354-E824-7BD4B6EF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4" name="Graphic 3" descr="Internet Banking outline">
            <a:extLst>
              <a:ext uri="{FF2B5EF4-FFF2-40B4-BE49-F238E27FC236}">
                <a16:creationId xmlns:a16="http://schemas.microsoft.com/office/drawing/2014/main" id="{DFB70549-DC7A-6D50-A263-5785FA367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639" y="882158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078F817-0C1A-839E-6F7A-D2D7802CB2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106" t="12864" r="10411" b="18198"/>
          <a:stretch>
            <a:fillRect/>
          </a:stretch>
        </p:blipFill>
        <p:spPr>
          <a:xfrm>
            <a:off x="2491574" y="2041177"/>
            <a:ext cx="7551975" cy="42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2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E60C-9249-1BD4-A58E-683C8DCEA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34C69E-0380-2CF2-0C26-F49751A4A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53031"/>
            <a:ext cx="8698600" cy="1572408"/>
          </a:xfrm>
        </p:spPr>
        <p:txBody>
          <a:bodyPr/>
          <a:lstStyle/>
          <a:p>
            <a:r>
              <a:rPr lang="en-US" sz="2800" dirty="0"/>
              <a:t>Loads existing bank data if available </a:t>
            </a:r>
            <a:br>
              <a:rPr lang="en-US" sz="2800" dirty="0"/>
            </a:br>
            <a:r>
              <a:rPr lang="en-US" sz="2800" dirty="0"/>
              <a:t>Catches </a:t>
            </a:r>
            <a:r>
              <a:rPr lang="en-US" sz="2800" dirty="0" err="1"/>
              <a:t>FileNotFoundException</a:t>
            </a:r>
            <a:r>
              <a:rPr lang="en-US" sz="2800" dirty="0"/>
              <a:t> and uses new bank</a:t>
            </a:r>
          </a:p>
          <a:p>
            <a:endParaRPr lang="en-US" sz="2800" dirty="0"/>
          </a:p>
          <a:p>
            <a:r>
              <a:rPr lang="en-US" sz="2800" dirty="0"/>
              <a:t>Performs operations: add customers, create accounts withdrawals, deposits, transfers</a:t>
            </a:r>
          </a:p>
          <a:p>
            <a:endParaRPr lang="en-US" sz="2800" dirty="0"/>
          </a:p>
          <a:p>
            <a:r>
              <a:rPr lang="en-US" sz="2800" dirty="0"/>
              <a:t>Program continues functioning even </a:t>
            </a:r>
            <a:br>
              <a:rPr lang="en-US" sz="2800" dirty="0"/>
            </a:br>
            <a:r>
              <a:rPr lang="en-US" sz="2800" dirty="0"/>
              <a:t>if save fails users can continue in-memory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C0FA151-A17E-9A4F-45C7-8349CEA104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Exception Handling 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F15AE-6C70-A4EE-F87A-6D733F947504}"/>
              </a:ext>
            </a:extLst>
          </p:cNvPr>
          <p:cNvSpPr txBox="1"/>
          <p:nvPr/>
        </p:nvSpPr>
        <p:spPr>
          <a:xfrm>
            <a:off x="1837039" y="84515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BankSystemMain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wraps save and load operations in try-catch ensuring program survives errors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091A8-2914-28C0-88EB-DF300A5B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Barcode outline">
            <a:extLst>
              <a:ext uri="{FF2B5EF4-FFF2-40B4-BE49-F238E27FC236}">
                <a16:creationId xmlns:a16="http://schemas.microsoft.com/office/drawing/2014/main" id="{3DA10179-49B3-436B-0675-7D21E5C98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595" y="845155"/>
            <a:ext cx="914400" cy="914400"/>
          </a:xfrm>
          <a:prstGeom prst="rect">
            <a:avLst/>
          </a:prstGeom>
        </p:spPr>
      </p:pic>
      <p:pic>
        <p:nvPicPr>
          <p:cNvPr id="5" name="Picture 4" descr="A diagram of a bank&#10;&#10;AI-generated content may be incorrect.">
            <a:extLst>
              <a:ext uri="{FF2B5EF4-FFF2-40B4-BE49-F238E27FC236}">
                <a16:creationId xmlns:a16="http://schemas.microsoft.com/office/drawing/2014/main" id="{4E29247A-AB3F-8B42-98C1-D5F16FCBBC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290" r="22313"/>
          <a:stretch>
            <a:fillRect/>
          </a:stretch>
        </p:blipFill>
        <p:spPr>
          <a:xfrm>
            <a:off x="8963202" y="1922373"/>
            <a:ext cx="2783517" cy="49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02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668F0-65D9-C1D3-B5E6-BAF6922C2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77D218-6BFD-26EF-B156-E5BC355389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Exception Handling in 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E3355-E74F-31EF-AE4E-1DBE2275B7F9}"/>
              </a:ext>
            </a:extLst>
          </p:cNvPr>
          <p:cNvSpPr txBox="1"/>
          <p:nvPr/>
        </p:nvSpPr>
        <p:spPr>
          <a:xfrm>
            <a:off x="1837039" y="84515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BankSystemMain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wraps save and load operations in try-catch ensuring program survives errors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853F3A-C2B5-BDFB-B7B5-DC0E23C8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Barcode outline">
            <a:extLst>
              <a:ext uri="{FF2B5EF4-FFF2-40B4-BE49-F238E27FC236}">
                <a16:creationId xmlns:a16="http://schemas.microsoft.com/office/drawing/2014/main" id="{AF7D41A1-16A0-1C28-C272-4E5F59200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595" y="845155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358B07E-D4A8-089B-A13A-DF72339B17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903" t="15373" r="10711" b="15786"/>
          <a:stretch>
            <a:fillRect/>
          </a:stretch>
        </p:blipFill>
        <p:spPr>
          <a:xfrm>
            <a:off x="1073535" y="2174788"/>
            <a:ext cx="1004451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81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F6C71-9F79-F5AF-0278-6819AD86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3BB96E-5328-B91A-ADED-6BFEAE8765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Data persistence across scenarios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E0ED3-7F72-0E0D-7EA0-98309C87F679}"/>
              </a:ext>
            </a:extLst>
          </p:cNvPr>
          <p:cNvSpPr txBox="1"/>
          <p:nvPr/>
        </p:nvSpPr>
        <p:spPr>
          <a:xfrm>
            <a:off x="1837039" y="84515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Users expect data saved by program to be restored when program runs again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DBAD9C-B781-E4E2-8358-E8BBE1BA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4" name="Graphic 3" descr="Disk outline">
            <a:extLst>
              <a:ext uri="{FF2B5EF4-FFF2-40B4-BE49-F238E27FC236}">
                <a16:creationId xmlns:a16="http://schemas.microsoft.com/office/drawing/2014/main" id="{03279111-CDA2-CE59-6601-E97D654F7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37" y="845155"/>
            <a:ext cx="914400" cy="914400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0FCD391-0BC7-A241-338B-ED76E40CA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53031"/>
            <a:ext cx="6017183" cy="1572408"/>
          </a:xfrm>
        </p:spPr>
        <p:txBody>
          <a:bodyPr/>
          <a:lstStyle/>
          <a:p>
            <a:r>
              <a:rPr lang="en-US" sz="2800" dirty="0"/>
              <a:t>First run: no save file exists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new bank created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fresh transactions performed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saved</a:t>
            </a:r>
          </a:p>
          <a:p>
            <a:endParaRPr lang="en-US" sz="2800" dirty="0"/>
          </a:p>
          <a:p>
            <a:r>
              <a:rPr lang="en-US" sz="2800" dirty="0"/>
              <a:t>Second run: save file found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loaded data restored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 customers, accounts, transactions intact</a:t>
            </a:r>
          </a:p>
          <a:p>
            <a:endParaRPr lang="en-US" sz="28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5A3F30-4ED4-1F51-729C-C1C674CAA7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761"/>
          <a:stretch>
            <a:fillRect/>
          </a:stretch>
        </p:blipFill>
        <p:spPr>
          <a:xfrm>
            <a:off x="6958591" y="2353031"/>
            <a:ext cx="4688736" cy="40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35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21718-CE31-65CC-428C-F52A8E165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69BEAC6-6CA3-283F-C59E-71E51425C3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A1A0C-0C6C-CDDA-100F-703215E34670}"/>
              </a:ext>
            </a:extLst>
          </p:cNvPr>
          <p:cNvSpPr txBox="1"/>
          <p:nvPr/>
        </p:nvSpPr>
        <p:spPr>
          <a:xfrm>
            <a:off x="1837039" y="84515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Exceptions and files transform programs from toys into real systems that persist and survive errors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022517-7365-8C83-2F31-0813E92FB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23C19EA-00A6-51C6-4CEF-780B7FC47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185651"/>
            <a:ext cx="8698600" cy="1572408"/>
          </a:xfrm>
        </p:spPr>
        <p:txBody>
          <a:bodyPr/>
          <a:lstStyle/>
          <a:p>
            <a:r>
              <a:rPr lang="en-US" sz="2800" dirty="0"/>
              <a:t>Exceptions catch errors at source.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Files persist state beyond program</a:t>
            </a:r>
            <a:br>
              <a:rPr lang="en-US" sz="2800" dirty="0"/>
            </a:br>
            <a:r>
              <a:rPr lang="en-US" sz="2800" dirty="0"/>
              <a:t>runtime and enable </a:t>
            </a:r>
            <a:br>
              <a:rPr lang="en-US" sz="2800" dirty="0"/>
            </a:br>
            <a:r>
              <a:rPr lang="en-US" sz="2800" dirty="0"/>
              <a:t>sharing data across runs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Serialization enables saving complex objects transparently load them restored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7" name="Graphic 6" descr="Thought outline">
            <a:extLst>
              <a:ext uri="{FF2B5EF4-FFF2-40B4-BE49-F238E27FC236}">
                <a16:creationId xmlns:a16="http://schemas.microsoft.com/office/drawing/2014/main" id="{05A0C7F3-39FC-E380-5AD4-693D7E38C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455" y="845155"/>
            <a:ext cx="914400" cy="914400"/>
          </a:xfrm>
          <a:prstGeom prst="rect">
            <a:avLst/>
          </a:prstGeom>
        </p:spPr>
      </p:pic>
      <p:pic>
        <p:nvPicPr>
          <p:cNvPr id="4" name="Picture 3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1F82030C-20E8-0A31-2A8A-4933BFB2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417" t="23784" r="5916" b="18198"/>
          <a:stretch>
            <a:fillRect/>
          </a:stretch>
        </p:blipFill>
        <p:spPr>
          <a:xfrm>
            <a:off x="6952201" y="2348469"/>
            <a:ext cx="4621961" cy="309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80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7E5D-1737-B8B4-298E-D3834C19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6E88B60-8BE3-1107-E673-46A611FD05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Quote of the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57270-C3C8-B634-449C-4F635AA8DE6F}"/>
              </a:ext>
            </a:extLst>
          </p:cNvPr>
          <p:cNvSpPr txBox="1"/>
          <p:nvPr/>
        </p:nvSpPr>
        <p:spPr>
          <a:xfrm>
            <a:off x="1476647" y="2013228"/>
            <a:ext cx="965530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Errors will find you</a:t>
            </a:r>
            <a:b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4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Be ready when they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459D-1DB7-0AAF-5147-30954630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0" name="Graphic 9" descr="Thumbs Down outline">
            <a:extLst>
              <a:ext uri="{FF2B5EF4-FFF2-40B4-BE49-F238E27FC236}">
                <a16:creationId xmlns:a16="http://schemas.microsoft.com/office/drawing/2014/main" id="{860406A2-805C-999D-0C39-BEA692C0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879" y="4192100"/>
            <a:ext cx="1605990" cy="1605990"/>
          </a:xfrm>
          <a:prstGeom prst="rect">
            <a:avLst/>
          </a:prstGeom>
        </p:spPr>
      </p:pic>
      <p:pic>
        <p:nvPicPr>
          <p:cNvPr id="13" name="Graphic 12" descr="Thumbs up sign outline">
            <a:extLst>
              <a:ext uri="{FF2B5EF4-FFF2-40B4-BE49-F238E27FC236}">
                <a16:creationId xmlns:a16="http://schemas.microsoft.com/office/drawing/2014/main" id="{99E46263-B1AD-9E6D-C628-B3DBE52BF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2010" y="3890507"/>
            <a:ext cx="1605990" cy="16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CE4F4-9081-82D0-FA23-86812A1D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6309AD-C584-1776-7C3D-155D6E73B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55376"/>
            <a:ext cx="6808016" cy="1572408"/>
          </a:xfrm>
        </p:spPr>
        <p:txBody>
          <a:bodyPr/>
          <a:lstStyle/>
          <a:p>
            <a:r>
              <a:rPr lang="en-US" sz="2800" dirty="0"/>
              <a:t>Files might not exist or be locked </a:t>
            </a:r>
            <a:br>
              <a:rPr lang="en-US" sz="2800" dirty="0"/>
            </a:br>
            <a:r>
              <a:rPr lang="en-US" sz="2800" dirty="0"/>
              <a:t>by other programs</a:t>
            </a:r>
          </a:p>
          <a:p>
            <a:endParaRPr lang="en-US" sz="2800" dirty="0"/>
          </a:p>
          <a:p>
            <a:r>
              <a:rPr lang="en-US" sz="2800" dirty="0"/>
              <a:t>Assumptions about data often prove wrong at runtime</a:t>
            </a:r>
          </a:p>
          <a:p>
            <a:endParaRPr lang="en-US" sz="2800" dirty="0"/>
          </a:p>
          <a:p>
            <a:r>
              <a:rPr lang="en-US" sz="2800" dirty="0"/>
              <a:t>Ignoring errors creates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cascading failures </a:t>
            </a:r>
            <a:r>
              <a:rPr lang="en-US" sz="2800" dirty="0"/>
              <a:t>hard to debug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21B11A6-6DD4-7BD1-C500-C5744149A8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 The Error Reality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08377-2D94-79D2-9207-07A1C1C6264A}"/>
              </a:ext>
            </a:extLst>
          </p:cNvPr>
          <p:cNvSpPr txBox="1"/>
          <p:nvPr/>
        </p:nvSpPr>
        <p:spPr>
          <a:xfrm>
            <a:off x="2000542" y="1168156"/>
            <a:ext cx="8190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Code fails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 reasons beyond your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6FD3C-5870-6F2E-9D0C-DF610145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7AEE6534-2692-C5D7-7323-DF42792AD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308" y="1003344"/>
            <a:ext cx="914400" cy="914400"/>
          </a:xfrm>
          <a:prstGeom prst="rect">
            <a:avLst/>
          </a:prstGeom>
        </p:spPr>
      </p:pic>
      <p:pic>
        <p:nvPicPr>
          <p:cNvPr id="5" name="Picture 4" descr="A diagram of a problem&#10;&#10;AI-generated content may be incorrect.">
            <a:extLst>
              <a:ext uri="{FF2B5EF4-FFF2-40B4-BE49-F238E27FC236}">
                <a16:creationId xmlns:a16="http://schemas.microsoft.com/office/drawing/2014/main" id="{43F6592B-2E5F-93EB-B8AA-7067A70CD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830" y="1752931"/>
            <a:ext cx="4782065" cy="47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0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2866C-13E8-E45F-2CE3-315C1268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00853D-6AEB-4E9E-9D50-B9024A55BC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55376"/>
            <a:ext cx="6808016" cy="1572408"/>
          </a:xfrm>
        </p:spPr>
        <p:txBody>
          <a:bodyPr/>
          <a:lstStyle/>
          <a:p>
            <a:r>
              <a:rPr lang="en-US" sz="2800" dirty="0"/>
              <a:t>Program can detect problems before </a:t>
            </a:r>
            <a:br>
              <a:rPr lang="en-US" sz="2800" dirty="0"/>
            </a:br>
            <a:r>
              <a:rPr lang="en-US" sz="2800" dirty="0"/>
              <a:t>they cause data corruption</a:t>
            </a:r>
          </a:p>
          <a:p>
            <a:endParaRPr lang="en-US" sz="2800" dirty="0"/>
          </a:p>
          <a:p>
            <a:r>
              <a:rPr lang="en-US" sz="2800" dirty="0"/>
              <a:t>Code can attempt </a:t>
            </a:r>
            <a:r>
              <a:rPr lang="en-US" sz="2800" b="1" dirty="0"/>
              <a:t>recovery</a:t>
            </a:r>
            <a:r>
              <a:rPr lang="en-US" sz="2800" dirty="0"/>
              <a:t> or </a:t>
            </a:r>
            <a:br>
              <a:rPr lang="en-US" sz="2800" dirty="0"/>
            </a:br>
            <a:r>
              <a:rPr lang="en-US" sz="2800" b="1" dirty="0"/>
              <a:t>fail cleanly </a:t>
            </a:r>
            <a:r>
              <a:rPr lang="en-US" sz="2800" dirty="0"/>
              <a:t>with clear messages</a:t>
            </a:r>
          </a:p>
          <a:p>
            <a:endParaRPr lang="en-US" sz="2800" dirty="0"/>
          </a:p>
          <a:p>
            <a:r>
              <a:rPr lang="en-US" sz="2800" dirty="0"/>
              <a:t>Separates normal flow from error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759B05-2133-90B7-6595-DD8FC2D622A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Exception Handling as Defense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BEA75-4407-D9C6-E2EA-969947DD10D2}"/>
              </a:ext>
            </a:extLst>
          </p:cNvPr>
          <p:cNvSpPr txBox="1"/>
          <p:nvPr/>
        </p:nvSpPr>
        <p:spPr>
          <a:xfrm>
            <a:off x="1827546" y="92193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Exceptions are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controlled interruptions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allowing graceful handling of unexpected situations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BA0EB-618B-AA40-6C58-EF68E918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ontract outline">
            <a:extLst>
              <a:ext uri="{FF2B5EF4-FFF2-40B4-BE49-F238E27FC236}">
                <a16:creationId xmlns:a16="http://schemas.microsoft.com/office/drawing/2014/main" id="{3B229051-2CA1-5466-29C7-86DB28C4E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146" y="1003344"/>
            <a:ext cx="914400" cy="914400"/>
          </a:xfrm>
          <a:prstGeom prst="rect">
            <a:avLst/>
          </a:prstGeom>
        </p:spPr>
      </p:pic>
      <p:pic>
        <p:nvPicPr>
          <p:cNvPr id="7" name="Picture 6" descr="A poster of a problem&#10;&#10;AI-generated content may be incorrect.">
            <a:extLst>
              <a:ext uri="{FF2B5EF4-FFF2-40B4-BE49-F238E27FC236}">
                <a16:creationId xmlns:a16="http://schemas.microsoft.com/office/drawing/2014/main" id="{6671E598-EC31-4575-B91A-3506B2C13E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156" t="13444" r="5556" b="18199"/>
          <a:stretch>
            <a:fillRect/>
          </a:stretch>
        </p:blipFill>
        <p:spPr>
          <a:xfrm>
            <a:off x="6495938" y="2355376"/>
            <a:ext cx="5107057" cy="39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0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E8444-9382-AAF8-CF9D-5A36826C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FF4EC53-B666-B3ED-DEC0-DD2EEFAE07C0}"/>
              </a:ext>
            </a:extLst>
          </p:cNvPr>
          <p:cNvSpPr txBox="1"/>
          <p:nvPr/>
        </p:nvSpPr>
        <p:spPr>
          <a:xfrm>
            <a:off x="6194716" y="1382530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Core Concepts</a:t>
            </a:r>
            <a:b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Exceptions</a:t>
            </a:r>
          </a:p>
        </p:txBody>
      </p:sp>
      <p:pic>
        <p:nvPicPr>
          <p:cNvPr id="4" name="Picture 3" descr="A diagram of a house&#10;&#10;AI-generated content may be incorrect.">
            <a:extLst>
              <a:ext uri="{FF2B5EF4-FFF2-40B4-BE49-F238E27FC236}">
                <a16:creationId xmlns:a16="http://schemas.microsoft.com/office/drawing/2014/main" id="{2C23663E-007A-AF94-436D-976F202A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29" y="959536"/>
            <a:ext cx="4695566" cy="46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3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E6A6-F308-75E2-CBCB-E3DFBC682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21E9330-2C39-6FE8-3C92-F66413995F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Exception hierarchy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F2779-8AE1-2433-DCAA-10C770509BCF}"/>
              </a:ext>
            </a:extLst>
          </p:cNvPr>
          <p:cNvSpPr txBox="1"/>
          <p:nvPr/>
        </p:nvSpPr>
        <p:spPr>
          <a:xfrm>
            <a:off x="1827546" y="92193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Java exceptions form a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hierarchy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from general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Throwable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down to specific error types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0F6083-967A-C97F-ECE9-216577F1D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41B31AF-8450-1A6F-1D95-60AE693A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000" y="2194737"/>
            <a:ext cx="5554842" cy="374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platzhalter 2">
            <a:extLst>
              <a:ext uri="{FF2B5EF4-FFF2-40B4-BE49-F238E27FC236}">
                <a16:creationId xmlns:a16="http://schemas.microsoft.com/office/drawing/2014/main" id="{A0EA668F-64AD-73BD-86C6-F19CCF67A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194737"/>
            <a:ext cx="7475281" cy="1572408"/>
          </a:xfrm>
        </p:spPr>
        <p:txBody>
          <a:bodyPr/>
          <a:lstStyle/>
          <a:p>
            <a:r>
              <a:rPr lang="en-US" sz="2800" dirty="0"/>
              <a:t>Throwable is root of all exceptions errors</a:t>
            </a:r>
            <a:br>
              <a:rPr lang="en-US" sz="2800" dirty="0"/>
            </a:br>
            <a:r>
              <a:rPr lang="en-US" sz="2800" dirty="0"/>
              <a:t>are most severe system level</a:t>
            </a:r>
          </a:p>
          <a:p>
            <a:endParaRPr lang="en-US" sz="2800" dirty="0"/>
          </a:p>
          <a:p>
            <a:r>
              <a:rPr lang="en-US" sz="2800" dirty="0"/>
              <a:t>Exception is for recoverable errors </a:t>
            </a:r>
            <a:br>
              <a:rPr lang="en-US" sz="2800" dirty="0"/>
            </a:br>
            <a:r>
              <a:rPr lang="en-US" sz="2800" dirty="0"/>
              <a:t>checked at compile time</a:t>
            </a:r>
          </a:p>
          <a:p>
            <a:endParaRPr lang="en-US" sz="2800" dirty="0"/>
          </a:p>
          <a:p>
            <a:r>
              <a:rPr lang="en-US" sz="2800" dirty="0"/>
              <a:t>Specific exceptions like </a:t>
            </a:r>
            <a:r>
              <a:rPr lang="en-US" sz="2600" dirty="0" err="1">
                <a:latin typeface="Consolas" panose="020B0609020204030204" pitchFamily="49" charset="0"/>
              </a:rPr>
              <a:t>IOException</a:t>
            </a:r>
            <a:r>
              <a:rPr lang="en-US" sz="2800" dirty="0"/>
              <a:t> </a:t>
            </a:r>
            <a:r>
              <a:rPr lang="en-US" sz="2600" dirty="0" err="1">
                <a:latin typeface="Consolas" panose="020B0609020204030204" pitchFamily="49" charset="0"/>
              </a:rPr>
              <a:t>FileNotFoundException</a:t>
            </a:r>
            <a:r>
              <a:rPr lang="en-US" sz="2800" dirty="0"/>
              <a:t> extend Exception</a:t>
            </a:r>
          </a:p>
        </p:txBody>
      </p:sp>
      <p:pic>
        <p:nvPicPr>
          <p:cNvPr id="10" name="Graphic 9" descr="Hierarchy outline">
            <a:extLst>
              <a:ext uri="{FF2B5EF4-FFF2-40B4-BE49-F238E27FC236}">
                <a16:creationId xmlns:a16="http://schemas.microsoft.com/office/drawing/2014/main" id="{3F8FBF28-5782-6A97-EAB1-63AEF7A57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557" y="891164"/>
            <a:ext cx="1107989" cy="11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2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8F568-5ED8-BD1C-63CD-3841E277A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C21D14-B4D2-941F-2035-C68C537B8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355376"/>
            <a:ext cx="11350207" cy="1572408"/>
          </a:xfrm>
        </p:spPr>
        <p:txBody>
          <a:bodyPr/>
          <a:lstStyle/>
          <a:p>
            <a:r>
              <a:rPr lang="en-US" sz="2800" dirty="0"/>
              <a:t>Try block contains risky code that might throw an exception</a:t>
            </a:r>
          </a:p>
          <a:p>
            <a:r>
              <a:rPr lang="en-US" sz="2800" dirty="0"/>
              <a:t>Catch block executes if exception occurs matching the declared type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Multiple catch blocks handle different exception types differently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109875-1A3D-B7F9-5149-DE2E116345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Try – catch blocks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C8EB6-C442-A52C-C10C-92D5824DDD6D}"/>
              </a:ext>
            </a:extLst>
          </p:cNvPr>
          <p:cNvSpPr txBox="1"/>
          <p:nvPr/>
        </p:nvSpPr>
        <p:spPr>
          <a:xfrm>
            <a:off x="1827546" y="92193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Try-catch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wraps code that might fail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provides recovery handlers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652BC-9F43-CDEB-0CCB-07B6D3FE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CF33681-F500-66E5-6BF4-57E52309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26" t="19582" r="11622" b="22509"/>
          <a:stretch>
            <a:fillRect/>
          </a:stretch>
        </p:blipFill>
        <p:spPr>
          <a:xfrm>
            <a:off x="2791998" y="3471106"/>
            <a:ext cx="6932141" cy="2464959"/>
          </a:xfrm>
          <a:prstGeom prst="rect">
            <a:avLst/>
          </a:prstGeom>
        </p:spPr>
      </p:pic>
      <p:pic>
        <p:nvPicPr>
          <p:cNvPr id="11" name="Graphic 10" descr="Shield Tick outline">
            <a:extLst>
              <a:ext uri="{FF2B5EF4-FFF2-40B4-BE49-F238E27FC236}">
                <a16:creationId xmlns:a16="http://schemas.microsoft.com/office/drawing/2014/main" id="{59F8D172-40F9-350C-4D76-1BED99B77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6886" y="979884"/>
            <a:ext cx="937860" cy="9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1798D-B393-2801-7922-0E17D567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483E73-DF76-48FA-A955-2F400249A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55376"/>
            <a:ext cx="11540654" cy="1572408"/>
          </a:xfrm>
        </p:spPr>
        <p:txBody>
          <a:bodyPr/>
          <a:lstStyle/>
          <a:p>
            <a:r>
              <a:rPr lang="en-US" sz="2800" dirty="0"/>
              <a:t>Finally block runs after try completes or catch handles exception</a:t>
            </a:r>
          </a:p>
          <a:p>
            <a:r>
              <a:rPr lang="en-US" sz="2800" dirty="0"/>
              <a:t>Used for cleanup: closing files streams connections releasing resources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Most reliable place to guarantee resource release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E0A6C4-471D-19DD-ADF0-8D0338F004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Finally block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59FBF-C913-74C0-0471-87658F8FEB76}"/>
              </a:ext>
            </a:extLst>
          </p:cNvPr>
          <p:cNvSpPr txBox="1"/>
          <p:nvPr/>
        </p:nvSpPr>
        <p:spPr>
          <a:xfrm>
            <a:off x="1827546" y="921935"/>
            <a:ext cx="8861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“Finally” always executes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whether exception occurred or not guaranteeing cleanup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F8CCB-F1A7-062A-DFBF-DC685091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Repeat outline">
            <a:extLst>
              <a:ext uri="{FF2B5EF4-FFF2-40B4-BE49-F238E27FC236}">
                <a16:creationId xmlns:a16="http://schemas.microsoft.com/office/drawing/2014/main" id="{D993CCE5-D404-68BC-F476-B42307F85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481" y="921935"/>
            <a:ext cx="972065" cy="972065"/>
          </a:xfrm>
          <a:prstGeom prst="rect">
            <a:avLst/>
          </a:prstGeom>
        </p:spPr>
      </p:pic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92F983B-3E44-55E5-5A31-4E3F1D1CF0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30" t="20768" r="12331" b="19656"/>
          <a:stretch>
            <a:fillRect/>
          </a:stretch>
        </p:blipFill>
        <p:spPr>
          <a:xfrm>
            <a:off x="2283732" y="3429000"/>
            <a:ext cx="7624117" cy="26570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57F345-52BB-6AE6-DCAC-4EF846A8E778}"/>
              </a:ext>
            </a:extLst>
          </p:cNvPr>
          <p:cNvCxnSpPr/>
          <p:nvPr/>
        </p:nvCxnSpPr>
        <p:spPr>
          <a:xfrm>
            <a:off x="5128053" y="5770603"/>
            <a:ext cx="8155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02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U Farbschema">
      <a:dk1>
        <a:srgbClr val="1D1D1F"/>
      </a:dk1>
      <a:lt1>
        <a:srgbClr val="FFFFFF"/>
      </a:lt1>
      <a:dk2>
        <a:srgbClr val="1D1D1F"/>
      </a:dk2>
      <a:lt2>
        <a:srgbClr val="FFFFFF"/>
      </a:lt2>
      <a:accent1>
        <a:srgbClr val="FF922B"/>
      </a:accent1>
      <a:accent2>
        <a:srgbClr val="FFC895"/>
      </a:accent2>
      <a:accent3>
        <a:srgbClr val="F0E0C3"/>
      </a:accent3>
      <a:accent4>
        <a:srgbClr val="8A8A89"/>
      </a:accent4>
      <a:accent5>
        <a:srgbClr val="209CBD"/>
      </a:accent5>
      <a:accent6>
        <a:srgbClr val="8ECEDE"/>
      </a:accent6>
      <a:hlink>
        <a:srgbClr val="209DBD"/>
      </a:hlink>
      <a:folHlink>
        <a:srgbClr val="8FCE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spcFirstLastPara="0" vert="horz" wrap="square" lIns="377605" tIns="58420" rIns="58420" bIns="58420" numCol="1" spcCol="1270" anchor="ctr" anchorCtr="0">
        <a:noAutofit/>
      </a:bodyPr>
      <a:lstStyle>
        <a:defPPr algn="l">
          <a:spcBef>
            <a:spcPts val="1800"/>
          </a:spcBef>
          <a:defRPr sz="1700" b="1" cap="all" dirty="0" err="1">
            <a:solidFill>
              <a:schemeClr val="tx2"/>
            </a:solidFill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  <a:style>
        <a:lnRef idx="2">
          <a:scrgbClr r="0" g="0" b="0"/>
        </a:lnRef>
        <a:fillRef idx="1">
          <a:schemeClr val="accent5">
            <a:hueOff val="0"/>
            <a:satOff val="0"/>
            <a:lumOff val="0"/>
            <a:alphaOff val="0"/>
          </a:schemeClr>
        </a:fillRef>
        <a:effectRef idx="0">
          <a:schemeClr val="accent5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ctr">
        <a:noAutofit/>
      </a:bodyPr>
      <a:lstStyle>
        <a:defPPr marL="0" indent="0" algn="l">
          <a:buFont typeface="Arial" panose="020B0604020202020204" pitchFamily="34" charset="0"/>
          <a:buNone/>
          <a:defRPr b="1" i="0" dirty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98F2D7B54EF54AA086EF37B48FA810" ma:contentTypeVersion="7" ma:contentTypeDescription="Ein neues Dokument erstellen." ma:contentTypeScope="" ma:versionID="31ee51f2629a39e6805fcbde526eae95">
  <xsd:schema xmlns:xsd="http://www.w3.org/2001/XMLSchema" xmlns:xs="http://www.w3.org/2001/XMLSchema" xmlns:p="http://schemas.microsoft.com/office/2006/metadata/properties" xmlns:ns2="e4eb9fde-b859-4ab7-9af4-8c06705fc83f" targetNamespace="http://schemas.microsoft.com/office/2006/metadata/properties" ma:root="true" ma:fieldsID="9a75d7930b3f1428cf7b52780460c699" ns2:_="">
    <xsd:import namespace="e4eb9fde-b859-4ab7-9af4-8c06705fc8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b9fde-b859-4ab7-9af4-8c06705fc8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5A095B-E44D-4B36-9461-EFDA5081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b9fde-b859-4ab7-9af4-8c06705fc8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C48E40-83ED-4EF6-8965-BCF28DE2AE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5AA96D-56F3-41AE-A5E5-3F5AF08AD681}">
  <ds:schemaRefs>
    <ds:schemaRef ds:uri="http://schemas.microsoft.com/office/2006/metadata/properties"/>
    <ds:schemaRef ds:uri="http://schemas.microsoft.com/office/infopath/2007/PartnerControls"/>
    <ds:schemaRef ds:uri="075b3806-1a89-4841-81a7-16bb1d50e873"/>
    <ds:schemaRef ds:uri="a770ba9b-5b47-4800-8c41-fbcfe704ff5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4757</TotalTime>
  <Words>1366</Words>
  <Application>Microsoft Office PowerPoint</Application>
  <PresentationFormat>Widescreen</PresentationFormat>
  <Paragraphs>253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Consolas</vt:lpstr>
      <vt:lpstr>Roboto</vt:lpstr>
      <vt:lpstr>Source Sans Pro</vt:lpstr>
      <vt:lpstr>Source Sans Pro Bold</vt:lpstr>
      <vt:lpstr>Symbol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Laakmann, Julia</dc:creator>
  <cp:lastModifiedBy>Evis Plaku</cp:lastModifiedBy>
  <cp:revision>440</cp:revision>
  <dcterms:created xsi:type="dcterms:W3CDTF">2023-03-02T18:43:38Z</dcterms:created>
  <dcterms:modified xsi:type="dcterms:W3CDTF">2025-11-25T15:48:23Z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0x010100A598F2D7B54EF54AA086EF37B48FA810</vt:lpwstr>
  </property>
</Properties>
</file>